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94360" y="2240280"/>
            <a:ext cx="1828800" cy="64008"/>
          </a:xfrm>
          <a:prstGeom prst="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Intelligent Robotic Reconnaissance System for Real-Time ISR Operations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Communications </a:t>
            </a:r>
            <a:r>
              <a:rPr b="1" dirty="0">
                <a:solidFill>
                  <a:srgbClr val="255487"/>
                </a:solidFill>
              </a:rPr>
              <a:t>&amp; Data Link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09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941832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502920" y="1545160"/>
            <a:ext cx="4960620" cy="1517638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224" y="1709751"/>
            <a:ext cx="4668012" cy="1058816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wireless telemetry systems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real-time video transmission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command uplink/data downlink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83579" y="1545160"/>
            <a:ext cx="4960620" cy="1517638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29883" y="1709751"/>
            <a:ext cx="4668012" cy="1033168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Potential enhancements: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encrypted communication channels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anti-jamming protocols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Operational </a:t>
            </a:r>
            <a:r>
              <a:rPr b="1" dirty="0">
                <a:solidFill>
                  <a:srgbClr val="255487"/>
                </a:solidFill>
              </a:rPr>
              <a:t>Advantages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10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941832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5"/>
          <p:cNvSpPr/>
          <p:nvPr/>
        </p:nvSpPr>
        <p:spPr>
          <a:xfrm>
            <a:off x="4443894" y="1793421"/>
            <a:ext cx="3565243" cy="846397"/>
          </a:xfrm>
          <a:prstGeom prst="roundRect">
            <a:avLst/>
          </a:prstGeom>
          <a:solidFill>
            <a:srgbClr val="EBF1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3434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continuous ISR capability</a:t>
            </a:r>
          </a:p>
        </p:txBody>
      </p:sp>
      <p:sp>
        <p:nvSpPr>
          <p:cNvPr id="9" name="Rounded Rectangle 5"/>
          <p:cNvSpPr/>
          <p:nvPr/>
        </p:nvSpPr>
        <p:spPr>
          <a:xfrm>
            <a:off x="8271649" y="1793421"/>
            <a:ext cx="3565243" cy="846397"/>
          </a:xfrm>
          <a:prstGeom prst="roundRect">
            <a:avLst/>
          </a:prstGeom>
          <a:solidFill>
            <a:srgbClr val="EBF1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3434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scalable and modular architecture</a:t>
            </a:r>
          </a:p>
        </p:txBody>
      </p:sp>
      <p:sp>
        <p:nvSpPr>
          <p:cNvPr id="10" name="Rounded Rectangle 5"/>
          <p:cNvSpPr/>
          <p:nvPr/>
        </p:nvSpPr>
        <p:spPr>
          <a:xfrm>
            <a:off x="1874520" y="3245495"/>
            <a:ext cx="3565243" cy="846397"/>
          </a:xfrm>
          <a:prstGeom prst="roundRect">
            <a:avLst/>
          </a:prstGeom>
          <a:solidFill>
            <a:srgbClr val="EBF1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3434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real-time intelligence processing</a:t>
            </a:r>
          </a:p>
        </p:txBody>
      </p:sp>
      <p:sp>
        <p:nvSpPr>
          <p:cNvPr id="11" name="Rounded Rectangle 5"/>
          <p:cNvSpPr/>
          <p:nvPr/>
        </p:nvSpPr>
        <p:spPr>
          <a:xfrm>
            <a:off x="6813197" y="3245494"/>
            <a:ext cx="3565243" cy="846397"/>
          </a:xfrm>
          <a:prstGeom prst="roundRect">
            <a:avLst/>
          </a:prstGeom>
          <a:solidFill>
            <a:srgbClr val="EBF1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3434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adaptable to multiple mission profiles</a:t>
            </a:r>
          </a:p>
        </p:txBody>
      </p:sp>
      <p:sp>
        <p:nvSpPr>
          <p:cNvPr id="12" name="Rounded Rectangle 5"/>
          <p:cNvSpPr/>
          <p:nvPr/>
        </p:nvSpPr>
        <p:spPr>
          <a:xfrm>
            <a:off x="616139" y="1793422"/>
            <a:ext cx="3565243" cy="846397"/>
          </a:xfrm>
          <a:prstGeom prst="roundRect">
            <a:avLst/>
          </a:prstGeom>
          <a:solidFill>
            <a:srgbClr val="EBF1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3434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reduced risk to personnel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Risks </a:t>
            </a:r>
            <a:r>
              <a:rPr b="1" dirty="0">
                <a:solidFill>
                  <a:srgbClr val="255487"/>
                </a:solidFill>
              </a:rPr>
              <a:t>and Constraints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11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941832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502920" y="1403116"/>
            <a:ext cx="4960620" cy="1546573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224" y="1567708"/>
            <a:ext cx="4668012" cy="1381981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dependency on data quality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cyber vulnerability risks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communication disruptions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computational limitations (edge processing)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83579" y="1403116"/>
            <a:ext cx="4960620" cy="1546573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29883" y="1567708"/>
            <a:ext cx="4668012" cy="1396280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Mitigation: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secure protocols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redundancy in sensing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AI model optimization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Future </a:t>
            </a:r>
            <a:r>
              <a:rPr b="1" dirty="0">
                <a:solidFill>
                  <a:srgbClr val="255487"/>
                </a:solidFill>
              </a:rPr>
              <a:t>Capability Development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12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941832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5"/>
          <p:cNvSpPr/>
          <p:nvPr/>
        </p:nvSpPr>
        <p:spPr>
          <a:xfrm>
            <a:off x="2433605" y="1203796"/>
            <a:ext cx="5520787" cy="846397"/>
          </a:xfrm>
          <a:prstGeom prst="roundRect">
            <a:avLst/>
          </a:prstGeom>
          <a:solidFill>
            <a:srgbClr val="EBF1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3434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integration of advanced navigation systems</a:t>
            </a:r>
          </a:p>
        </p:txBody>
      </p:sp>
      <p:sp>
        <p:nvSpPr>
          <p:cNvPr id="9" name="Rounded Rectangle 5"/>
          <p:cNvSpPr/>
          <p:nvPr/>
        </p:nvSpPr>
        <p:spPr>
          <a:xfrm>
            <a:off x="2430542" y="2339360"/>
            <a:ext cx="5523850" cy="846397"/>
          </a:xfrm>
          <a:prstGeom prst="roundRect">
            <a:avLst/>
          </a:prstGeom>
          <a:solidFill>
            <a:srgbClr val="EBF1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3434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secure communications (military-grade encryption)</a:t>
            </a:r>
          </a:p>
        </p:txBody>
      </p:sp>
      <p:sp>
        <p:nvSpPr>
          <p:cNvPr id="10" name="Rounded Rectangle 5"/>
          <p:cNvSpPr/>
          <p:nvPr/>
        </p:nvSpPr>
        <p:spPr>
          <a:xfrm>
            <a:off x="2430542" y="4640058"/>
            <a:ext cx="5523850" cy="846397"/>
          </a:xfrm>
          <a:prstGeom prst="roundRect">
            <a:avLst/>
          </a:prstGeom>
          <a:solidFill>
            <a:srgbClr val="EBF1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3434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deployment in real combat environments</a:t>
            </a:r>
          </a:p>
        </p:txBody>
      </p:sp>
      <p:sp>
        <p:nvSpPr>
          <p:cNvPr id="12" name="Rounded Rectangle 5"/>
          <p:cNvSpPr/>
          <p:nvPr/>
        </p:nvSpPr>
        <p:spPr>
          <a:xfrm>
            <a:off x="2430542" y="3504494"/>
            <a:ext cx="5523850" cy="846397"/>
          </a:xfrm>
          <a:prstGeom prst="roundRect">
            <a:avLst/>
          </a:prstGeom>
          <a:solidFill>
            <a:srgbClr val="EBF1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3434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enhanced autonomy (decision-level AI)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Profiling </a:t>
            </a:r>
            <a:r>
              <a:rPr b="1" dirty="0">
                <a:solidFill>
                  <a:srgbClr val="255487"/>
                </a:solidFill>
              </a:rPr>
              <a:t>Capability: Operational Purpose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13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644774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502920" y="1962410"/>
            <a:ext cx="4960620" cy="2961255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224" y="2127002"/>
            <a:ext cx="4668012" cy="991041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200"/>
              </a:spcAft>
            </a:pPr>
            <a:r>
              <a:rPr sz="1400" b="0" dirty="0">
                <a:latin typeface="Montserrat"/>
              </a:rPr>
              <a:t>The platform will support </a:t>
            </a:r>
            <a:r>
              <a:rPr sz="1400" b="1" dirty="0">
                <a:latin typeface="Montserrat"/>
              </a:rPr>
              <a:t>behavioral and threat-oriented profiling </a:t>
            </a:r>
            <a:r>
              <a:rPr sz="1400" b="0" dirty="0">
                <a:latin typeface="Montserrat"/>
              </a:rPr>
              <a:t>of subjects of interest by integrating visual, thermal, audio, and verbal data streams into a unified analytical workflow.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83579" y="1962410"/>
            <a:ext cx="4960620" cy="2961255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29883" y="2127002"/>
            <a:ext cx="4668012" cy="2796663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Core purpose: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identify behavioral risk indicators;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track subject movement and activity patterns;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analyze speech/audio signals;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support probability-based threat assessment;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assist analysts in determining whether a subject demonstrates an elevated risk of harmful or criminal intent.</a:t>
            </a:r>
          </a:p>
          <a:p>
            <a:pPr marL="91440"/>
            <a:endParaRPr lang="uk-UA" sz="1400" b="0" dirty="0" smtClean="0">
              <a:latin typeface="Montserrat"/>
            </a:endParaRPr>
          </a:p>
          <a:p>
            <a:pPr marL="91440"/>
            <a:r>
              <a:rPr sz="1400" b="0" dirty="0" smtClean="0">
                <a:latin typeface="Montserrat"/>
              </a:rPr>
              <a:t>The </a:t>
            </a:r>
            <a:r>
              <a:rPr sz="1400" b="0" dirty="0">
                <a:latin typeface="Montserrat"/>
              </a:rPr>
              <a:t>system should not issue final legal judgments; it should provide </a:t>
            </a:r>
            <a:r>
              <a:rPr sz="1400" b="1" dirty="0">
                <a:latin typeface="Montserrat"/>
              </a:rPr>
              <a:t>decision-support outputs for trained human analysts.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Multimodal </a:t>
            </a:r>
            <a:r>
              <a:rPr b="1" dirty="0">
                <a:solidFill>
                  <a:srgbClr val="255487"/>
                </a:solidFill>
              </a:rPr>
              <a:t>Profiling Architecture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14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873927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5"/>
          <p:cNvSpPr/>
          <p:nvPr/>
        </p:nvSpPr>
        <p:spPr>
          <a:xfrm>
            <a:off x="1948360" y="1402623"/>
            <a:ext cx="5623514" cy="316936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camera-based visual monitoring;</a:t>
            </a:r>
          </a:p>
        </p:txBody>
      </p:sp>
      <p:sp>
        <p:nvSpPr>
          <p:cNvPr id="9" name="Rounded Rectangle 7"/>
          <p:cNvSpPr/>
          <p:nvPr/>
        </p:nvSpPr>
        <p:spPr>
          <a:xfrm>
            <a:off x="1948360" y="1781713"/>
            <a:ext cx="5623514" cy="316936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thermal imaging;</a:t>
            </a:r>
          </a:p>
        </p:txBody>
      </p:sp>
      <p:sp>
        <p:nvSpPr>
          <p:cNvPr id="10" name="Rounded Rectangle 5"/>
          <p:cNvSpPr/>
          <p:nvPr/>
        </p:nvSpPr>
        <p:spPr>
          <a:xfrm>
            <a:off x="1948360" y="2160803"/>
            <a:ext cx="5623514" cy="316936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audio stream recognition;</a:t>
            </a:r>
          </a:p>
        </p:txBody>
      </p:sp>
      <p:sp>
        <p:nvSpPr>
          <p:cNvPr id="11" name="Rounded Rectangle 7"/>
          <p:cNvSpPr/>
          <p:nvPr/>
        </p:nvSpPr>
        <p:spPr>
          <a:xfrm>
            <a:off x="1948360" y="2539893"/>
            <a:ext cx="5623514" cy="316936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subject tracking;</a:t>
            </a:r>
          </a:p>
        </p:txBody>
      </p:sp>
      <p:sp>
        <p:nvSpPr>
          <p:cNvPr id="12" name="Rounded Rectangle 5"/>
          <p:cNvSpPr/>
          <p:nvPr/>
        </p:nvSpPr>
        <p:spPr>
          <a:xfrm>
            <a:off x="1948360" y="2947811"/>
            <a:ext cx="5623514" cy="316936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speech-to-text processing;</a:t>
            </a:r>
          </a:p>
        </p:txBody>
      </p:sp>
      <p:sp>
        <p:nvSpPr>
          <p:cNvPr id="13" name="Rounded Rectangle 7"/>
          <p:cNvSpPr/>
          <p:nvPr/>
        </p:nvSpPr>
        <p:spPr>
          <a:xfrm>
            <a:off x="1948360" y="3355598"/>
            <a:ext cx="5623514" cy="316936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linguistic and behavioral marker extraction;</a:t>
            </a:r>
          </a:p>
        </p:txBody>
      </p:sp>
      <p:sp>
        <p:nvSpPr>
          <p:cNvPr id="14" name="Rounded Rectangle 5"/>
          <p:cNvSpPr/>
          <p:nvPr/>
        </p:nvSpPr>
        <p:spPr>
          <a:xfrm>
            <a:off x="1948360" y="3739636"/>
            <a:ext cx="5623514" cy="316936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risk scoring and analyst-facing visualization.</a:t>
            </a:r>
          </a:p>
        </p:txBody>
      </p:sp>
      <p:sp>
        <p:nvSpPr>
          <p:cNvPr id="15" name="Прямокутник 14"/>
          <p:cNvSpPr/>
          <p:nvPr/>
        </p:nvSpPr>
        <p:spPr>
          <a:xfrm>
            <a:off x="704088" y="946528"/>
            <a:ext cx="686778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400"/>
              </a:spcAft>
            </a:pPr>
            <a:r>
              <a:rPr lang="en-US" sz="1400" b="1" dirty="0"/>
              <a:t>The profiling module is designed as a multi-source analytical layer combining:</a:t>
            </a:r>
          </a:p>
        </p:txBody>
      </p:sp>
      <p:sp>
        <p:nvSpPr>
          <p:cNvPr id="16" name="Прямокутник 15"/>
          <p:cNvSpPr/>
          <p:nvPr/>
        </p:nvSpPr>
        <p:spPr>
          <a:xfrm>
            <a:off x="704088" y="4330999"/>
            <a:ext cx="93543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">
              <a:lnSpc>
                <a:spcPct val="150000"/>
              </a:lnSpc>
            </a:pPr>
            <a:r>
              <a:rPr lang="en-US" sz="1400" dirty="0"/>
              <a:t>This architecture enables the platform to evolve from simple surveillance to </a:t>
            </a:r>
            <a:r>
              <a:rPr lang="en-US" sz="1400" b="1" dirty="0"/>
              <a:t>the generation of contextual intelligence</a:t>
            </a:r>
            <a:r>
              <a:rPr lang="en-US" sz="1400" dirty="0"/>
              <a:t>, where raw sensor data is transformed into structured analytical indicators.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Camera </a:t>
            </a:r>
            <a:r>
              <a:rPr b="1" dirty="0">
                <a:solidFill>
                  <a:srgbClr val="255487"/>
                </a:solidFill>
              </a:rPr>
              <a:t>and Thermal Imaging Software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15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510003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502920" y="1909143"/>
            <a:ext cx="10241280" cy="3536440"/>
          </a:xfrm>
          <a:prstGeom prst="roundRect">
            <a:avLst/>
          </a:prstGeom>
          <a:solidFill>
            <a:srgbClr val="EBF1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4088" y="2110311"/>
            <a:ext cx="9838944" cy="3335272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Planned software capabilities include: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camera stream acquisition and stabilization;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thermal-image integration;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automatic subject detection;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subject tracking across frames;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movement pattern recognition;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environmental context capture;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visual anomaly detection.</a:t>
            </a:r>
          </a:p>
          <a:p>
            <a:pPr marL="91440"/>
            <a:endParaRPr lang="uk-UA" sz="1400" b="0" dirty="0" smtClean="0">
              <a:latin typeface="Montserrat"/>
            </a:endParaRPr>
          </a:p>
          <a:p>
            <a:pPr marL="91440"/>
            <a:r>
              <a:rPr sz="1400" b="0" dirty="0" smtClean="0">
                <a:latin typeface="Montserrat"/>
              </a:rPr>
              <a:t>Thermal </a:t>
            </a:r>
            <a:r>
              <a:rPr sz="1400" b="0" dirty="0">
                <a:latin typeface="Montserrat"/>
              </a:rPr>
              <a:t>imaging will enhance detection under low-visibility conditions, including darkness, smoke, fog, or concealed movement patterns.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Subject </a:t>
            </a:r>
            <a:r>
              <a:rPr b="1" dirty="0">
                <a:solidFill>
                  <a:srgbClr val="255487"/>
                </a:solidFill>
              </a:rPr>
              <a:t>Tracking System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16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941832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502920" y="1491894"/>
            <a:ext cx="4960620" cy="1155053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224" y="1656485"/>
            <a:ext cx="4668012" cy="775597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200"/>
              </a:spcAft>
            </a:pPr>
            <a:r>
              <a:rPr sz="1400" b="0" dirty="0">
                <a:latin typeface="Montserrat"/>
              </a:rPr>
              <a:t>The system will implement a </a:t>
            </a:r>
            <a:r>
              <a:rPr sz="1400" b="1" dirty="0">
                <a:latin typeface="Montserrat"/>
              </a:rPr>
              <a:t>subject-tracking module </a:t>
            </a:r>
            <a:r>
              <a:rPr sz="1400" b="0" dirty="0">
                <a:latin typeface="Montserrat"/>
              </a:rPr>
              <a:t>capable of maintaining continuous observation of a selected </a:t>
            </a:r>
            <a:r>
              <a:rPr sz="1400" b="0" dirty="0" smtClean="0">
                <a:latin typeface="Montserrat"/>
              </a:rPr>
              <a:t>subject</a:t>
            </a:r>
            <a:endParaRPr sz="1400" b="0" dirty="0">
              <a:latin typeface="Montserra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783579" y="1491894"/>
            <a:ext cx="4960620" cy="3068976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29883" y="1656485"/>
            <a:ext cx="4668012" cy="2904385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Key functions: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detect and lock onto a subject;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maintain tracking during platform movement;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support operator override;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correlate visual and thermal signatures;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generate time-stamped movement logs.</a:t>
            </a:r>
          </a:p>
          <a:p>
            <a:pPr marL="91440"/>
            <a:endParaRPr lang="uk-UA" sz="1400" b="0" dirty="0" smtClean="0">
              <a:latin typeface="Montserrat"/>
            </a:endParaRPr>
          </a:p>
          <a:p>
            <a:pPr marL="91440"/>
            <a:r>
              <a:rPr sz="1400" b="0" dirty="0" smtClean="0">
                <a:latin typeface="Montserrat"/>
              </a:rPr>
              <a:t>The </a:t>
            </a:r>
            <a:r>
              <a:rPr sz="1400" b="0" dirty="0">
                <a:latin typeface="Montserrat"/>
              </a:rPr>
              <a:t>objective is to support </a:t>
            </a:r>
            <a:r>
              <a:rPr sz="1400" b="1" dirty="0">
                <a:latin typeface="Montserrat"/>
              </a:rPr>
              <a:t>persistent observation</a:t>
            </a:r>
            <a:r>
              <a:rPr sz="1400" b="0" dirty="0">
                <a:latin typeface="Montserrat"/>
              </a:rPr>
              <a:t>, reduce operator workload, and improve situational awareness.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Audio </a:t>
            </a:r>
            <a:r>
              <a:rPr b="1" dirty="0">
                <a:solidFill>
                  <a:srgbClr val="255487"/>
                </a:solidFill>
              </a:rPr>
              <a:t>Recognition and Speech Intelligence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17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589902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502920" y="1900265"/>
            <a:ext cx="5684816" cy="2782387"/>
          </a:xfrm>
          <a:prstGeom prst="roundRect">
            <a:avLst/>
          </a:prstGeom>
          <a:solidFill>
            <a:srgbClr val="EBF1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4088" y="2101433"/>
            <a:ext cx="9838944" cy="2581219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The audio-processing module will support: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audio stream capture;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noise reduction;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speech detection;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speech-to-text conversion;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speaker-related metadata extraction where legally permissible;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identification of verbal markers relevant to threat assessment.</a:t>
            </a:r>
          </a:p>
          <a:p>
            <a:pPr marL="91440"/>
            <a:endParaRPr lang="uk-UA" sz="1400" b="0" dirty="0" smtClean="0">
              <a:latin typeface="Montserra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388904" y="1900265"/>
            <a:ext cx="4960620" cy="2136057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"/>
            <a:r>
              <a:rPr lang="en-US" sz="1400" dirty="0">
                <a:solidFill>
                  <a:schemeClr val="tx1"/>
                </a:solidFill>
              </a:rPr>
              <a:t>Speech messages may include </a:t>
            </a:r>
            <a:r>
              <a:rPr lang="en-US" sz="1400" b="1" dirty="0">
                <a:solidFill>
                  <a:schemeClr val="tx1"/>
                </a:solidFill>
              </a:rPr>
              <a:t>statements, commands, threats, ultimatums, manipulative </a:t>
            </a:r>
            <a:r>
              <a:rPr lang="en-US" sz="1400" dirty="0">
                <a:solidFill>
                  <a:schemeClr val="tx1"/>
                </a:solidFill>
              </a:rPr>
              <a:t>or </a:t>
            </a:r>
            <a:r>
              <a:rPr lang="en-US" sz="1400" b="1" dirty="0">
                <a:solidFill>
                  <a:schemeClr val="tx1"/>
                </a:solidFill>
              </a:rPr>
              <a:t>intimidating tactics</a:t>
            </a:r>
            <a:r>
              <a:rPr lang="en-US" sz="1400" dirty="0">
                <a:solidFill>
                  <a:schemeClr val="tx1"/>
                </a:solidFill>
              </a:rPr>
              <a:t>, or </a:t>
            </a:r>
            <a:r>
              <a:rPr lang="en-US" sz="1400" b="1" dirty="0">
                <a:solidFill>
                  <a:schemeClr val="tx1"/>
                </a:solidFill>
              </a:rPr>
              <a:t>propaganda-style framing</a:t>
            </a:r>
            <a:r>
              <a:rPr lang="en-US" sz="1400" dirty="0">
                <a:solidFill>
                  <a:schemeClr val="tx1"/>
                </a:solidFill>
              </a:rPr>
              <a:t>. The verbal-analysis component should classify communicative function, deception likelihood, and intent-to-act likelihood as separate scores.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Verbal </a:t>
            </a:r>
            <a:r>
              <a:rPr b="1" dirty="0">
                <a:solidFill>
                  <a:srgbClr val="255487"/>
                </a:solidFill>
              </a:rPr>
              <a:t>Marker Analysis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18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941832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831394" y="1603885"/>
            <a:ext cx="10247938" cy="830106"/>
          </a:xfrm>
          <a:prstGeom prst="roundRect">
            <a:avLst/>
          </a:prstGeom>
          <a:solidFill>
            <a:srgbClr val="EBF1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Communicative Act Type</a:t>
            </a:r>
            <a:br>
              <a:rPr lang="en-US" sz="1400" b="1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Threat, intimidation, directive, promise, manipulation, provocation, propaganda frame, or psychological influence operation.</a:t>
            </a:r>
            <a:endParaRPr sz="14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" y="1065276"/>
            <a:ext cx="9838944" cy="538609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r>
              <a:rPr lang="en-US" sz="1400" dirty="0"/>
              <a:t>The profiling software should analyze verbal behavior across three independent dimensions:</a:t>
            </a:r>
          </a:p>
          <a:p>
            <a:endParaRPr sz="1260" b="1" dirty="0">
              <a:solidFill>
                <a:srgbClr val="255487"/>
              </a:solidFill>
              <a:latin typeface="Montserrat"/>
            </a:endParaRPr>
          </a:p>
        </p:txBody>
      </p:sp>
      <p:sp>
        <p:nvSpPr>
          <p:cNvPr id="8" name="Rounded Rectangle 5"/>
          <p:cNvSpPr/>
          <p:nvPr/>
        </p:nvSpPr>
        <p:spPr>
          <a:xfrm>
            <a:off x="831394" y="2645901"/>
            <a:ext cx="10247938" cy="830106"/>
          </a:xfrm>
          <a:prstGeom prst="roundRect">
            <a:avLst/>
          </a:prstGeom>
          <a:solidFill>
            <a:srgbClr val="EBF1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US" sz="1400" b="1" dirty="0">
                <a:solidFill>
                  <a:schemeClr val="tx1"/>
                </a:solidFill>
              </a:rPr>
              <a:t>Deception / Distortion Likelihood</a:t>
            </a:r>
            <a:br>
              <a:rPr lang="en-US" sz="1400" b="1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Indicators of possible fabrication, avoidance of verifiable details, blurred agency, stylistic deviation, or inconsistent narrative structure.</a:t>
            </a:r>
          </a:p>
        </p:txBody>
      </p:sp>
      <p:sp>
        <p:nvSpPr>
          <p:cNvPr id="9" name="Rounded Rectangle 5"/>
          <p:cNvSpPr/>
          <p:nvPr/>
        </p:nvSpPr>
        <p:spPr>
          <a:xfrm>
            <a:off x="831394" y="3705674"/>
            <a:ext cx="10247938" cy="830106"/>
          </a:xfrm>
          <a:prstGeom prst="roundRect">
            <a:avLst/>
          </a:prstGeom>
          <a:solidFill>
            <a:srgbClr val="EBF1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US" sz="1400" b="1" dirty="0">
                <a:solidFill>
                  <a:schemeClr val="tx1"/>
                </a:solidFill>
              </a:rPr>
              <a:t>Intent-to-Act Likelihood</a:t>
            </a:r>
            <a:br>
              <a:rPr lang="en-US" sz="1400" b="1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Degree of operationalization: time, target, conditions, capability, mechanism, sequence of actions, and escalation pattern.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85221" y="4765447"/>
            <a:ext cx="6340284" cy="538609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r>
              <a:rPr lang="en-US" sz="1400" dirty="0"/>
              <a:t>These outputs must remain probabilistic and explainable, not deterministic.</a:t>
            </a:r>
          </a:p>
          <a:p>
            <a:endParaRPr sz="1260" b="1" dirty="0">
              <a:solidFill>
                <a:srgbClr val="255487"/>
              </a:solidFill>
              <a:latin typeface="Montserra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Operational </a:t>
            </a:r>
            <a:r>
              <a:rPr b="1" dirty="0">
                <a:solidFill>
                  <a:srgbClr val="255487"/>
                </a:solidFill>
              </a:rPr>
              <a:t>Context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01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941832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5006340" cy="1851660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12648" y="1344168"/>
            <a:ext cx="4786883" cy="991041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200"/>
              </a:spcAft>
            </a:pPr>
            <a:r>
              <a:rPr sz="1400" b="0" dirty="0">
                <a:latin typeface="Montserrat"/>
              </a:rPr>
              <a:t>Modern operational environments require </a:t>
            </a:r>
            <a:r>
              <a:rPr sz="1400" b="1" dirty="0">
                <a:latin typeface="Montserrat"/>
              </a:rPr>
              <a:t>persistent, autonomous ISR (Intelligence, Surveillance, Reconnaissance) capabilities </a:t>
            </a:r>
            <a:r>
              <a:rPr sz="1400" b="0" dirty="0">
                <a:latin typeface="Montserrat"/>
              </a:rPr>
              <a:t>in contested, high-risk conditions.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37859" y="1234440"/>
            <a:ext cx="5006340" cy="1851660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847588" y="1344168"/>
            <a:ext cx="4786883" cy="1288558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solidFill>
                  <a:srgbClr val="255487"/>
                </a:solidFill>
                <a:latin typeface="Montserrat"/>
              </a:rPr>
              <a:t>Key challenges: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degraded communications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dynamic threat environments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limited human exposure tolerance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need for rapid decision cycles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02920" y="3287267"/>
            <a:ext cx="5006340" cy="1950558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12648" y="3396996"/>
            <a:ext cx="4786883" cy="1750223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solidFill>
                  <a:srgbClr val="255487"/>
                </a:solidFill>
                <a:latin typeface="Montserrat"/>
              </a:rPr>
              <a:t>Autonomous ground-based robotic platforms provide a force multiplier by: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reducing personnel exposure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extending ISR reach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enabling continuous </a:t>
            </a:r>
            <a:r>
              <a:rPr sz="1400" b="0" dirty="0" smtClean="0">
                <a:latin typeface="Montserrat"/>
              </a:rPr>
              <a:t>monitoring</a:t>
            </a:r>
            <a:endParaRPr lang="uk-UA" sz="1400" b="0" dirty="0" smtClean="0">
              <a:latin typeface="Montserrat"/>
            </a:endParaRPr>
          </a:p>
          <a:p>
            <a:pPr marL="91440"/>
            <a:r>
              <a:rPr sz="1400" b="0" dirty="0" smtClean="0">
                <a:latin typeface="Montserrat"/>
              </a:rPr>
              <a:t>The </a:t>
            </a:r>
            <a:r>
              <a:rPr sz="1400" b="0" dirty="0">
                <a:latin typeface="Montserrat"/>
              </a:rPr>
              <a:t>proposed system directly addresses these operational gaps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Socio-Psychological </a:t>
            </a:r>
            <a:r>
              <a:rPr b="1" dirty="0">
                <a:solidFill>
                  <a:srgbClr val="255487"/>
                </a:solidFill>
              </a:rPr>
              <a:t>Typology Corpus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19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598779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502920" y="1802611"/>
            <a:ext cx="4960620" cy="3026841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224" y="1967203"/>
            <a:ext cx="4668012" cy="775597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200"/>
              </a:spcAft>
            </a:pPr>
            <a:r>
              <a:rPr sz="1400" b="0" dirty="0">
                <a:latin typeface="Montserrat"/>
              </a:rPr>
              <a:t>A key software task is the development and updating of a </a:t>
            </a:r>
            <a:r>
              <a:rPr sz="1400" b="1" dirty="0">
                <a:latin typeface="Montserrat"/>
              </a:rPr>
              <a:t>corpus of socio-psychological subject types</a:t>
            </a:r>
            <a:r>
              <a:rPr sz="1400" b="0" dirty="0">
                <a:latin typeface="Montserrat"/>
              </a:rPr>
              <a:t> associated with elevated risk profiles.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83579" y="1802611"/>
            <a:ext cx="4960620" cy="3715308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29883" y="1967203"/>
            <a:ext cx="4668012" cy="3550716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The corpus should include: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behavioral markers;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verbal patterns;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communication strategies;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escalation indicators;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manipulation and intimidation patterns;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contextual metadata;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prior validated case patterns.</a:t>
            </a:r>
          </a:p>
          <a:p>
            <a:pPr marL="91440"/>
            <a:endParaRPr lang="uk-UA" sz="1400" b="0" dirty="0" smtClean="0">
              <a:latin typeface="Montserrat"/>
            </a:endParaRPr>
          </a:p>
          <a:p>
            <a:pPr marL="91440"/>
            <a:r>
              <a:rPr sz="1400" b="0" dirty="0" smtClean="0">
                <a:latin typeface="Montserrat"/>
              </a:rPr>
              <a:t>The </a:t>
            </a:r>
            <a:r>
              <a:rPr sz="1400" b="0" dirty="0">
                <a:latin typeface="Montserrat"/>
              </a:rPr>
              <a:t>corpus will support automated comparison between observed subject behavior and established analytical profiles.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Automated </a:t>
            </a:r>
            <a:r>
              <a:rPr b="1" dirty="0">
                <a:solidFill>
                  <a:srgbClr val="255487"/>
                </a:solidFill>
              </a:rPr>
              <a:t>Typology Identification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20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465615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502920" y="1758223"/>
            <a:ext cx="4960620" cy="2858165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224" y="1922815"/>
            <a:ext cx="4668012" cy="775597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200"/>
              </a:spcAft>
            </a:pPr>
            <a:r>
              <a:rPr sz="1400" b="0">
                <a:latin typeface="Montserrat"/>
              </a:rPr>
              <a:t>The system will support automatic identification of subject typologies by comparing collected data against the updated corpus.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83579" y="1758223"/>
            <a:ext cx="4960620" cy="3392142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29883" y="1922815"/>
            <a:ext cx="4668012" cy="3227550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Expected outputs: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probable subject type;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dominant behavioral markers;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dominant verbal markers;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confidence level;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uncertainty indicator;</a:t>
            </a:r>
          </a:p>
          <a:p>
            <a:pPr marL="37719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recommended analyst review priority.</a:t>
            </a:r>
          </a:p>
          <a:p>
            <a:pPr marL="91440"/>
            <a:endParaRPr lang="uk-UA" sz="1400" b="0" dirty="0" smtClean="0">
              <a:latin typeface="Montserrat"/>
            </a:endParaRPr>
          </a:p>
          <a:p>
            <a:pPr marL="91440"/>
            <a:r>
              <a:rPr sz="1400" b="0" dirty="0" smtClean="0">
                <a:latin typeface="Montserrat"/>
              </a:rPr>
              <a:t>The </a:t>
            </a:r>
            <a:r>
              <a:rPr sz="1400" b="0" dirty="0">
                <a:latin typeface="Montserrat"/>
              </a:rPr>
              <a:t>system should provide </a:t>
            </a:r>
            <a:r>
              <a:rPr sz="1400" b="1" dirty="0">
                <a:latin typeface="Montserrat"/>
              </a:rPr>
              <a:t>risk probabilities rather than categorical labels </a:t>
            </a:r>
            <a:r>
              <a:rPr sz="1400" b="0" dirty="0">
                <a:latin typeface="Montserrat"/>
              </a:rPr>
              <a:t>to avoid unsupported or biased conclusions.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VR-Based </a:t>
            </a:r>
            <a:r>
              <a:rPr b="1" dirty="0">
                <a:solidFill>
                  <a:srgbClr val="255487"/>
                </a:solidFill>
              </a:rPr>
              <a:t>Control Interface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21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941832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2316514" y="1807715"/>
            <a:ext cx="3062866" cy="474258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400"/>
              </a:spcAft>
            </a:pPr>
            <a:r>
              <a:rPr lang="en-US" sz="1400" b="1" dirty="0">
                <a:solidFill>
                  <a:srgbClr val="255487"/>
                </a:solidFill>
              </a:rPr>
              <a:t>VR control may enable: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9324" y="1230800"/>
            <a:ext cx="5991273" cy="344710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200"/>
              </a:spcAft>
            </a:pPr>
            <a:r>
              <a:rPr sz="1400" b="0" dirty="0" smtClean="0">
                <a:latin typeface="Montserrat"/>
              </a:rPr>
              <a:t>The mobile platform will support </a:t>
            </a:r>
            <a:r>
              <a:rPr sz="1400" b="1" dirty="0" smtClean="0">
                <a:latin typeface="Montserrat"/>
              </a:rPr>
              <a:t>VR-assisted remote control</a:t>
            </a:r>
            <a:endParaRPr sz="1400" b="0" dirty="0">
              <a:latin typeface="Montserra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672554" y="2398291"/>
            <a:ext cx="3062866" cy="578364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immersive operator navigation</a:t>
            </a:r>
            <a:r>
              <a:rPr lang="en-US" sz="1400" dirty="0" smtClean="0">
                <a:solidFill>
                  <a:schemeClr val="tx1"/>
                </a:solidFill>
              </a:rPr>
              <a:t>;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46990" y="4433650"/>
            <a:ext cx="8697256" cy="560153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 marL="91440" algn="ctr"/>
            <a:r>
              <a:rPr lang="en-US" sz="1400" dirty="0"/>
              <a:t>This creates a more intuitive control environment and may improve operator performance in complex reconnaissance scenarios.</a:t>
            </a:r>
          </a:p>
        </p:txBody>
      </p:sp>
      <p:sp>
        <p:nvSpPr>
          <p:cNvPr id="11" name="Rounded Rectangle 7"/>
          <p:cNvSpPr/>
          <p:nvPr/>
        </p:nvSpPr>
        <p:spPr>
          <a:xfrm>
            <a:off x="2672553" y="3054901"/>
            <a:ext cx="3062866" cy="578364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 smtClean="0">
                <a:solidFill>
                  <a:schemeClr val="tx1"/>
                </a:solidFill>
              </a:rPr>
              <a:t>camera </a:t>
            </a:r>
            <a:r>
              <a:rPr lang="en-US" sz="1400" dirty="0">
                <a:solidFill>
                  <a:schemeClr val="tx1"/>
                </a:solidFill>
              </a:rPr>
              <a:t>orientation control</a:t>
            </a:r>
            <a:r>
              <a:rPr lang="en-US" sz="1400" dirty="0" smtClean="0">
                <a:solidFill>
                  <a:schemeClr val="tx1"/>
                </a:solidFill>
              </a:rPr>
              <a:t>;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2" name="Rounded Rectangle 7"/>
          <p:cNvSpPr/>
          <p:nvPr/>
        </p:nvSpPr>
        <p:spPr>
          <a:xfrm>
            <a:off x="2672553" y="3722206"/>
            <a:ext cx="3062866" cy="578364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improved spatial awareness;</a:t>
            </a:r>
          </a:p>
        </p:txBody>
      </p:sp>
      <p:sp>
        <p:nvSpPr>
          <p:cNvPr id="13" name="Rounded Rectangle 7"/>
          <p:cNvSpPr/>
          <p:nvPr/>
        </p:nvSpPr>
        <p:spPr>
          <a:xfrm>
            <a:off x="5966169" y="2401757"/>
            <a:ext cx="3062866" cy="578364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remote inspection of complex environments;</a:t>
            </a:r>
          </a:p>
        </p:txBody>
      </p:sp>
      <p:sp>
        <p:nvSpPr>
          <p:cNvPr id="14" name="Rounded Rectangle 7"/>
          <p:cNvSpPr/>
          <p:nvPr/>
        </p:nvSpPr>
        <p:spPr>
          <a:xfrm>
            <a:off x="5966169" y="3069062"/>
            <a:ext cx="3062866" cy="578364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enhanced control of the mobile robotic platform.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Analytical Output Dashboard</a:t>
            </a:r>
            <a:endParaRPr b="1" dirty="0">
              <a:solidFill>
                <a:srgbClr val="255487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22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941832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5"/>
          <p:cNvSpPr/>
          <p:nvPr/>
        </p:nvSpPr>
        <p:spPr>
          <a:xfrm>
            <a:off x="1727196" y="1435608"/>
            <a:ext cx="1992548" cy="474258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live video stream;</a:t>
            </a:r>
          </a:p>
        </p:txBody>
      </p:sp>
      <p:sp>
        <p:nvSpPr>
          <p:cNvPr id="10" name="Rounded Rectangle 7"/>
          <p:cNvSpPr/>
          <p:nvPr/>
        </p:nvSpPr>
        <p:spPr>
          <a:xfrm>
            <a:off x="1727196" y="1997823"/>
            <a:ext cx="1992548" cy="474258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thermal stream;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667512" y="1065276"/>
            <a:ext cx="36006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400"/>
              </a:spcAft>
            </a:pPr>
            <a:r>
              <a:rPr lang="en-US" sz="1400" b="1" dirty="0">
                <a:solidFill>
                  <a:srgbClr val="255487"/>
                </a:solidFill>
              </a:rPr>
              <a:t>The operator dashboard should display:</a:t>
            </a:r>
          </a:p>
        </p:txBody>
      </p:sp>
      <p:sp>
        <p:nvSpPr>
          <p:cNvPr id="12" name="Rounded Rectangle 5"/>
          <p:cNvSpPr/>
          <p:nvPr/>
        </p:nvSpPr>
        <p:spPr>
          <a:xfrm>
            <a:off x="1727196" y="2560038"/>
            <a:ext cx="1992548" cy="474258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subject tracking status;</a:t>
            </a:r>
          </a:p>
        </p:txBody>
      </p:sp>
      <p:sp>
        <p:nvSpPr>
          <p:cNvPr id="13" name="Rounded Rectangle 7"/>
          <p:cNvSpPr/>
          <p:nvPr/>
        </p:nvSpPr>
        <p:spPr>
          <a:xfrm>
            <a:off x="1727196" y="3122253"/>
            <a:ext cx="1992548" cy="474258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audio transcription;</a:t>
            </a:r>
          </a:p>
        </p:txBody>
      </p:sp>
      <p:sp>
        <p:nvSpPr>
          <p:cNvPr id="14" name="Rounded Rectangle 5"/>
          <p:cNvSpPr/>
          <p:nvPr/>
        </p:nvSpPr>
        <p:spPr>
          <a:xfrm>
            <a:off x="1727196" y="3684468"/>
            <a:ext cx="1992548" cy="474258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communicative act classification;</a:t>
            </a:r>
          </a:p>
        </p:txBody>
      </p:sp>
      <p:sp>
        <p:nvSpPr>
          <p:cNvPr id="15" name="Rounded Rectangle 5"/>
          <p:cNvSpPr/>
          <p:nvPr/>
        </p:nvSpPr>
        <p:spPr>
          <a:xfrm>
            <a:off x="4133887" y="1435608"/>
            <a:ext cx="1992548" cy="474258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deception-risk score;</a:t>
            </a:r>
          </a:p>
        </p:txBody>
      </p:sp>
      <p:sp>
        <p:nvSpPr>
          <p:cNvPr id="16" name="Rounded Rectangle 7"/>
          <p:cNvSpPr/>
          <p:nvPr/>
        </p:nvSpPr>
        <p:spPr>
          <a:xfrm>
            <a:off x="4133887" y="1997823"/>
            <a:ext cx="1992548" cy="474258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intent-to-act score;</a:t>
            </a:r>
          </a:p>
        </p:txBody>
      </p:sp>
      <p:sp>
        <p:nvSpPr>
          <p:cNvPr id="17" name="Rounded Rectangle 5"/>
          <p:cNvSpPr/>
          <p:nvPr/>
        </p:nvSpPr>
        <p:spPr>
          <a:xfrm>
            <a:off x="4133887" y="2560038"/>
            <a:ext cx="1992548" cy="474258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escalation timeline;</a:t>
            </a:r>
          </a:p>
        </p:txBody>
      </p:sp>
      <p:sp>
        <p:nvSpPr>
          <p:cNvPr id="18" name="Rounded Rectangle 7"/>
          <p:cNvSpPr/>
          <p:nvPr/>
        </p:nvSpPr>
        <p:spPr>
          <a:xfrm>
            <a:off x="4133887" y="3122253"/>
            <a:ext cx="1992548" cy="474258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confidence indicator;</a:t>
            </a:r>
          </a:p>
        </p:txBody>
      </p:sp>
      <p:sp>
        <p:nvSpPr>
          <p:cNvPr id="19" name="Rounded Rectangle 5"/>
          <p:cNvSpPr/>
          <p:nvPr/>
        </p:nvSpPr>
        <p:spPr>
          <a:xfrm>
            <a:off x="4133887" y="3684468"/>
            <a:ext cx="1992548" cy="474258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analyst notes and review flags.</a:t>
            </a:r>
          </a:p>
        </p:txBody>
      </p:sp>
      <p:sp>
        <p:nvSpPr>
          <p:cNvPr id="20" name="Прямокутник 19"/>
          <p:cNvSpPr/>
          <p:nvPr/>
        </p:nvSpPr>
        <p:spPr>
          <a:xfrm>
            <a:off x="667512" y="4464118"/>
            <a:ext cx="70826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"/>
            <a:r>
              <a:rPr lang="en-US" sz="1400" dirty="0"/>
              <a:t>The dashboard should be designed for </a:t>
            </a:r>
            <a:r>
              <a:rPr lang="en-US" sz="1400" b="1" dirty="0"/>
              <a:t>rapid interpretation under operational </a:t>
            </a:r>
            <a:r>
              <a:rPr lang="en-US" sz="1400" b="1" dirty="0" smtClean="0"/>
              <a:t>pressure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Testing </a:t>
            </a:r>
            <a:r>
              <a:rPr b="1" dirty="0">
                <a:solidFill>
                  <a:srgbClr val="255487"/>
                </a:solidFill>
              </a:rPr>
              <a:t>and Validation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23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941832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5"/>
          <p:cNvSpPr/>
          <p:nvPr/>
        </p:nvSpPr>
        <p:spPr>
          <a:xfrm>
            <a:off x="2100058" y="1590920"/>
            <a:ext cx="5623514" cy="316936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laboratory testing of sensors;</a:t>
            </a:r>
          </a:p>
        </p:txBody>
      </p:sp>
      <p:sp>
        <p:nvSpPr>
          <p:cNvPr id="9" name="Rounded Rectangle 7"/>
          <p:cNvSpPr/>
          <p:nvPr/>
        </p:nvSpPr>
        <p:spPr>
          <a:xfrm>
            <a:off x="2100058" y="1970010"/>
            <a:ext cx="5623514" cy="316936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camera and thermal-imaging calibration;</a:t>
            </a:r>
          </a:p>
        </p:txBody>
      </p:sp>
      <p:sp>
        <p:nvSpPr>
          <p:cNvPr id="10" name="Rounded Rectangle 5"/>
          <p:cNvSpPr/>
          <p:nvPr/>
        </p:nvSpPr>
        <p:spPr>
          <a:xfrm>
            <a:off x="2100058" y="2349100"/>
            <a:ext cx="5623514" cy="316936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audio recognition accuracy testing;</a:t>
            </a:r>
          </a:p>
        </p:txBody>
      </p:sp>
      <p:sp>
        <p:nvSpPr>
          <p:cNvPr id="11" name="Rounded Rectangle 7"/>
          <p:cNvSpPr/>
          <p:nvPr/>
        </p:nvSpPr>
        <p:spPr>
          <a:xfrm>
            <a:off x="2100058" y="2728190"/>
            <a:ext cx="5623514" cy="316936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subject-tracking trials;</a:t>
            </a:r>
          </a:p>
        </p:txBody>
      </p:sp>
      <p:sp>
        <p:nvSpPr>
          <p:cNvPr id="12" name="Rounded Rectangle 5"/>
          <p:cNvSpPr/>
          <p:nvPr/>
        </p:nvSpPr>
        <p:spPr>
          <a:xfrm>
            <a:off x="2100058" y="3136108"/>
            <a:ext cx="5623514" cy="316936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VR-control usability testing;</a:t>
            </a:r>
          </a:p>
        </p:txBody>
      </p:sp>
      <p:sp>
        <p:nvSpPr>
          <p:cNvPr id="13" name="Rounded Rectangle 7"/>
          <p:cNvSpPr/>
          <p:nvPr/>
        </p:nvSpPr>
        <p:spPr>
          <a:xfrm>
            <a:off x="2100058" y="3543895"/>
            <a:ext cx="5623514" cy="316936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field mobility trials;</a:t>
            </a:r>
          </a:p>
        </p:txBody>
      </p:sp>
      <p:sp>
        <p:nvSpPr>
          <p:cNvPr id="14" name="Rounded Rectangle 5"/>
          <p:cNvSpPr/>
          <p:nvPr/>
        </p:nvSpPr>
        <p:spPr>
          <a:xfrm>
            <a:off x="2100058" y="3927933"/>
            <a:ext cx="5623514" cy="316936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validation of profiling outputs against expert assessment.</a:t>
            </a:r>
          </a:p>
        </p:txBody>
      </p:sp>
      <p:sp>
        <p:nvSpPr>
          <p:cNvPr id="15" name="Прямокутник 14"/>
          <p:cNvSpPr/>
          <p:nvPr/>
        </p:nvSpPr>
        <p:spPr>
          <a:xfrm>
            <a:off x="647079" y="4464571"/>
            <a:ext cx="781333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"/>
            <a:r>
              <a:rPr lang="en-US" sz="1400" dirty="0"/>
              <a:t>Testing must evaluate both technical performance and analytical </a:t>
            </a:r>
            <a:r>
              <a:rPr lang="en-US" sz="1400" dirty="0" smtClean="0"/>
              <a:t>reliability</a:t>
            </a:r>
            <a:endParaRPr lang="en-US" sz="1400" dirty="0"/>
          </a:p>
        </p:txBody>
      </p:sp>
      <p:sp>
        <p:nvSpPr>
          <p:cNvPr id="16" name="Прямокутник 15"/>
          <p:cNvSpPr/>
          <p:nvPr/>
        </p:nvSpPr>
        <p:spPr>
          <a:xfrm>
            <a:off x="647080" y="1035990"/>
            <a:ext cx="60324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400"/>
              </a:spcAft>
            </a:pPr>
            <a:r>
              <a:rPr lang="en-US" b="1" dirty="0">
                <a:solidFill>
                  <a:srgbClr val="255487"/>
                </a:solidFill>
              </a:rPr>
              <a:t>Planned testing of the mobile system should include: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Ethical</a:t>
            </a:r>
            <a:r>
              <a:rPr b="1" dirty="0">
                <a:solidFill>
                  <a:srgbClr val="255487"/>
                </a:solidFill>
              </a:rPr>
              <a:t>, Legal, and Operational Safeguards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24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589328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5"/>
          <p:cNvSpPr/>
          <p:nvPr/>
        </p:nvSpPr>
        <p:spPr>
          <a:xfrm>
            <a:off x="2072898" y="2206706"/>
            <a:ext cx="5623514" cy="316936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human-in-the-loop decision-making;</a:t>
            </a:r>
          </a:p>
        </p:txBody>
      </p:sp>
      <p:sp>
        <p:nvSpPr>
          <p:cNvPr id="10" name="Rounded Rectangle 7"/>
          <p:cNvSpPr/>
          <p:nvPr/>
        </p:nvSpPr>
        <p:spPr>
          <a:xfrm>
            <a:off x="2072898" y="2585796"/>
            <a:ext cx="5623514" cy="316936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documented analytical criteria;</a:t>
            </a:r>
          </a:p>
        </p:txBody>
      </p:sp>
      <p:sp>
        <p:nvSpPr>
          <p:cNvPr id="11" name="Rounded Rectangle 5"/>
          <p:cNvSpPr/>
          <p:nvPr/>
        </p:nvSpPr>
        <p:spPr>
          <a:xfrm>
            <a:off x="2072898" y="2964886"/>
            <a:ext cx="5623514" cy="316936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explainable scoring;</a:t>
            </a:r>
          </a:p>
        </p:txBody>
      </p:sp>
      <p:sp>
        <p:nvSpPr>
          <p:cNvPr id="12" name="Rounded Rectangle 7"/>
          <p:cNvSpPr/>
          <p:nvPr/>
        </p:nvSpPr>
        <p:spPr>
          <a:xfrm>
            <a:off x="2072898" y="3343976"/>
            <a:ext cx="5623514" cy="316936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audit logs;</a:t>
            </a:r>
          </a:p>
        </p:txBody>
      </p:sp>
      <p:sp>
        <p:nvSpPr>
          <p:cNvPr id="13" name="Rounded Rectangle 5"/>
          <p:cNvSpPr/>
          <p:nvPr/>
        </p:nvSpPr>
        <p:spPr>
          <a:xfrm>
            <a:off x="2072898" y="3751894"/>
            <a:ext cx="5623514" cy="316936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bias monitoring;</a:t>
            </a:r>
          </a:p>
        </p:txBody>
      </p:sp>
      <p:sp>
        <p:nvSpPr>
          <p:cNvPr id="14" name="Rounded Rectangle 7"/>
          <p:cNvSpPr/>
          <p:nvPr/>
        </p:nvSpPr>
        <p:spPr>
          <a:xfrm>
            <a:off x="2072898" y="4159681"/>
            <a:ext cx="5623514" cy="316936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data protection protocols;</a:t>
            </a:r>
          </a:p>
        </p:txBody>
      </p:sp>
      <p:sp>
        <p:nvSpPr>
          <p:cNvPr id="15" name="Rounded Rectangle 5"/>
          <p:cNvSpPr/>
          <p:nvPr/>
        </p:nvSpPr>
        <p:spPr>
          <a:xfrm>
            <a:off x="2072898" y="4543719"/>
            <a:ext cx="5623514" cy="316936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lawful use only;</a:t>
            </a:r>
          </a:p>
        </p:txBody>
      </p:sp>
      <p:sp>
        <p:nvSpPr>
          <p:cNvPr id="16" name="Rounded Rectangle 7"/>
          <p:cNvSpPr/>
          <p:nvPr/>
        </p:nvSpPr>
        <p:spPr>
          <a:xfrm>
            <a:off x="2072898" y="4927757"/>
            <a:ext cx="5623514" cy="316936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</a:rPr>
              <a:t>prohibition of profiling based on protected characteristics.</a:t>
            </a:r>
          </a:p>
        </p:txBody>
      </p:sp>
      <p:sp>
        <p:nvSpPr>
          <p:cNvPr id="17" name="Прямокутник 16"/>
          <p:cNvSpPr/>
          <p:nvPr/>
        </p:nvSpPr>
        <p:spPr>
          <a:xfrm>
            <a:off x="653841" y="1683486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400"/>
              </a:spcAft>
            </a:pPr>
            <a:r>
              <a:rPr lang="en-US" sz="1400" b="1" dirty="0">
                <a:solidFill>
                  <a:srgbClr val="255487"/>
                </a:solidFill>
              </a:rPr>
              <a:t>Because profiling can create serious operational and legal risks, the system must include safeguards:</a:t>
            </a:r>
          </a:p>
        </p:txBody>
      </p:sp>
      <p:sp>
        <p:nvSpPr>
          <p:cNvPr id="18" name="Прямокутник 17"/>
          <p:cNvSpPr/>
          <p:nvPr/>
        </p:nvSpPr>
        <p:spPr>
          <a:xfrm>
            <a:off x="653841" y="5311795"/>
            <a:ext cx="1083667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"/>
            <a:r>
              <a:rPr lang="en-US" sz="1400" dirty="0"/>
              <a:t>The platform should support professional threat assessment, not automated accusation or discriminatory </a:t>
            </a:r>
            <a:r>
              <a:rPr lang="en-US" sz="1400" dirty="0" smtClean="0"/>
              <a:t>profiling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Mission </a:t>
            </a:r>
            <a:r>
              <a:rPr b="1" dirty="0">
                <a:solidFill>
                  <a:srgbClr val="255487"/>
                </a:solidFill>
              </a:rPr>
              <a:t>Objective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02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941832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4960620" cy="2014787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9224" y="1399032"/>
            <a:ext cx="4668012" cy="1781000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dirty="0">
                <a:solidFill>
                  <a:srgbClr val="255487"/>
                </a:solidFill>
                <a:latin typeface="Montserrat"/>
              </a:rPr>
              <a:t>To develop </a:t>
            </a:r>
            <a:r>
              <a:rPr sz="1600" b="1" dirty="0">
                <a:solidFill>
                  <a:srgbClr val="255487"/>
                </a:solidFill>
                <a:latin typeface="Montserrat"/>
              </a:rPr>
              <a:t>a multi-domain, AI-enabled autonomous ground reconnaissance platform </a:t>
            </a:r>
            <a:r>
              <a:rPr sz="1600" dirty="0">
                <a:solidFill>
                  <a:srgbClr val="255487"/>
                </a:solidFill>
                <a:latin typeface="Montserrat"/>
              </a:rPr>
              <a:t>capable of: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real-time data acquisition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onboard intelligence processing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adaptive navigation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secure telemetry transmission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83579" y="1234441"/>
            <a:ext cx="4960620" cy="2014786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929883" y="1399032"/>
            <a:ext cx="4668012" cy="1073114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solidFill>
                  <a:srgbClr val="255487"/>
                </a:solidFill>
                <a:latin typeface="Montserrat"/>
              </a:rPr>
              <a:t>Operational goal: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Enable </a:t>
            </a:r>
            <a:r>
              <a:rPr sz="1400" b="1" dirty="0">
                <a:latin typeface="Montserrat"/>
              </a:rPr>
              <a:t>decision superiority through real-time situational awareness </a:t>
            </a:r>
            <a:r>
              <a:rPr sz="1400" b="0" dirty="0">
                <a:latin typeface="Montserrat"/>
              </a:rPr>
              <a:t>with minimal operator intervention.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System </a:t>
            </a:r>
            <a:r>
              <a:rPr b="1" dirty="0">
                <a:solidFill>
                  <a:srgbClr val="255487"/>
                </a:solidFill>
              </a:rPr>
              <a:t>Concept of Operations (CONOPS)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03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572147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502920" y="2060063"/>
            <a:ext cx="4960620" cy="1606415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224" y="2224655"/>
            <a:ext cx="4668012" cy="1073114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Deployment Modes: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Autonomous ISR patrol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Remote-controlled reconnaissance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Hybrid (human-in-the-loop / human-on-the-loop)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83579" y="2060063"/>
            <a:ext cx="4960620" cy="1606415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29883" y="2224655"/>
            <a:ext cx="4668012" cy="1288558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Mission Functions: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terrain scanning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target detection and tracking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anomaly identification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data relay to the command post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System </a:t>
            </a:r>
            <a:r>
              <a:rPr b="1" dirty="0">
                <a:solidFill>
                  <a:srgbClr val="255487"/>
                </a:solidFill>
              </a:rPr>
              <a:t>Architecture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04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941832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502920" y="1571324"/>
            <a:ext cx="5006340" cy="1851660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2648" y="1622060"/>
            <a:ext cx="4786883" cy="2150332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lang="fr-FR" sz="1600" b="1" dirty="0"/>
              <a:t>Tier 1 – Onboard Intelligence </a:t>
            </a:r>
            <a:r>
              <a:rPr lang="fr-FR" sz="1600" b="1" dirty="0" smtClean="0"/>
              <a:t>Core</a:t>
            </a:r>
            <a:endParaRPr lang="uk-UA" sz="1600" b="1" dirty="0" smtClean="0"/>
          </a:p>
          <a:p>
            <a:pPr marL="285750" indent="-285750" fontAlgn="base">
              <a:buFont typeface="Wingdings" panose="05000000000000000000" pitchFamily="2" charset="2"/>
              <a:buChar char="Ø"/>
            </a:pPr>
            <a:r>
              <a:rPr lang="en-US" sz="1400" dirty="0"/>
              <a:t>SBC-based computing node (Jetson / Raspberry Pi class</a:t>
            </a:r>
            <a:r>
              <a:rPr lang="en-US" sz="1400" dirty="0" smtClean="0"/>
              <a:t>)</a:t>
            </a:r>
            <a:endParaRPr lang="uk-UA" sz="1400" dirty="0" smtClean="0"/>
          </a:p>
          <a:p>
            <a:pPr marL="285750" indent="-285750" fontAlgn="base">
              <a:buFont typeface="Wingdings" panose="05000000000000000000" pitchFamily="2" charset="2"/>
              <a:buChar char="Ø"/>
            </a:pPr>
            <a:r>
              <a:rPr lang="en-US" sz="1400" dirty="0"/>
              <a:t>Executes</a:t>
            </a:r>
            <a:r>
              <a:rPr lang="en-US" sz="1400" dirty="0" smtClean="0"/>
              <a:t>:</a:t>
            </a:r>
            <a:endParaRPr lang="uk-UA" sz="1400" dirty="0" smtClean="0"/>
          </a:p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it-IT" sz="1400" dirty="0"/>
              <a:t>sensor fusion</a:t>
            </a:r>
          </a:p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it-IT" sz="1400" dirty="0"/>
              <a:t>AI inference</a:t>
            </a:r>
          </a:p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it-IT" sz="1400" dirty="0"/>
              <a:t>control algorithms</a:t>
            </a:r>
          </a:p>
          <a:p>
            <a:pPr fontAlgn="base"/>
            <a:endParaRPr lang="en-US" sz="1400" dirty="0"/>
          </a:p>
          <a:p>
            <a:pPr marL="205740" indent="-114300">
              <a:buChar char="•"/>
            </a:pPr>
            <a:endParaRPr lang="uk-UA" sz="1400" b="0" dirty="0" smtClean="0">
              <a:latin typeface="Montserra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737859" y="1571324"/>
            <a:ext cx="5006340" cy="1851660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47588" y="1681052"/>
            <a:ext cx="4786883" cy="1781000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lang="en-US" sz="1600" b="1" dirty="0"/>
              <a:t>Tier 3 – Command &amp; Control (C2) </a:t>
            </a:r>
            <a:r>
              <a:rPr lang="en-US" sz="1600" b="1" dirty="0" smtClean="0"/>
              <a:t>Interface</a:t>
            </a:r>
            <a:endParaRPr lang="uk-UA" sz="1600" b="1" dirty="0" smtClean="0"/>
          </a:p>
          <a:p>
            <a:pPr marL="285750" indent="-285750" fontAlgn="base">
              <a:buFont typeface="Wingdings" panose="05000000000000000000" pitchFamily="2" charset="2"/>
              <a:buChar char="Ø"/>
            </a:pPr>
            <a:r>
              <a:rPr lang="en-US" sz="1400" dirty="0"/>
              <a:t>Ground control station (GCS</a:t>
            </a:r>
            <a:r>
              <a:rPr lang="en-US" sz="1400" dirty="0" smtClean="0"/>
              <a:t>)</a:t>
            </a:r>
            <a:endParaRPr lang="uk-UA" sz="1400" dirty="0" smtClean="0"/>
          </a:p>
          <a:p>
            <a:pPr marL="285750" indent="-285750" fontAlgn="base">
              <a:buFont typeface="Wingdings" panose="05000000000000000000" pitchFamily="2" charset="2"/>
              <a:buChar char="Ø"/>
            </a:pPr>
            <a:r>
              <a:rPr lang="en-US" sz="1400" dirty="0" smtClean="0"/>
              <a:t>Provides:</a:t>
            </a:r>
            <a:endParaRPr lang="uk-UA" sz="1400" dirty="0" smtClean="0"/>
          </a:p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en-US" sz="1400" dirty="0"/>
              <a:t>real-time ISR feed</a:t>
            </a:r>
          </a:p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en-US" sz="1400" dirty="0"/>
              <a:t>remote command input</a:t>
            </a:r>
          </a:p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en-US" sz="1400" dirty="0"/>
              <a:t>mission analytics</a:t>
            </a:r>
          </a:p>
          <a:p>
            <a:pPr fontAlgn="base"/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3246120" y="3662664"/>
            <a:ext cx="5006340" cy="1851660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55848" y="3772392"/>
            <a:ext cx="4786883" cy="1668149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r>
              <a:rPr lang="en-US" sz="1600" b="1" dirty="0"/>
              <a:t>Tier 2 – Mobility &amp; Actuation Layer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/>
              <a:t>BLDC motor system (high torque, efficient propulsion</a:t>
            </a:r>
            <a:r>
              <a:rPr lang="en-US" sz="1400" dirty="0" smtClean="0"/>
              <a:t>)</a:t>
            </a:r>
            <a:endParaRPr lang="uk-UA" sz="1400" dirty="0" smtClean="0"/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/>
              <a:t>servo mechanisms for</a:t>
            </a:r>
            <a:r>
              <a:rPr lang="en-US" sz="1400" dirty="0" smtClean="0"/>
              <a:t>:</a:t>
            </a:r>
            <a:endParaRPr lang="uk-UA" sz="1400" dirty="0" smtClean="0"/>
          </a:p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en-US" sz="1400" dirty="0"/>
              <a:t>stabilization</a:t>
            </a:r>
          </a:p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en-US" sz="1400" dirty="0"/>
              <a:t>directional control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lang="en-US" sz="1400" dirty="0"/>
              <a:t>supports all-terrain </a:t>
            </a:r>
            <a:r>
              <a:rPr lang="en-US" sz="1400" dirty="0" smtClean="0"/>
              <a:t>mobility</a:t>
            </a:r>
            <a:endParaRPr lang="en-US" sz="1400" dirty="0"/>
          </a:p>
        </p:txBody>
      </p:sp>
      <p:sp>
        <p:nvSpPr>
          <p:cNvPr id="14" name="Прямокутник 13"/>
          <p:cNvSpPr/>
          <p:nvPr/>
        </p:nvSpPr>
        <p:spPr>
          <a:xfrm>
            <a:off x="612648" y="1051560"/>
            <a:ext cx="27109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400"/>
              </a:spcAft>
            </a:pPr>
            <a:r>
              <a:rPr lang="en-US" b="1" dirty="0"/>
              <a:t>Three-tier architecture: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Sensor </a:t>
            </a:r>
            <a:r>
              <a:rPr b="1" dirty="0">
                <a:solidFill>
                  <a:srgbClr val="255487"/>
                </a:solidFill>
              </a:rPr>
              <a:t>&amp; Data Fusion Layer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05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941832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502920" y="1509648"/>
            <a:ext cx="4960620" cy="1846111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224" y="1674240"/>
            <a:ext cx="4668012" cy="1288558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Multi-sensor ISR payload includes: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electro-optical cameras (HD)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infrared (IR) sensors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ultrasonic proximity sensors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environmental sensors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83579" y="1509648"/>
            <a:ext cx="4960620" cy="1846111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29883" y="1674240"/>
            <a:ext cx="4668012" cy="1073114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Capabilities: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multi-spectrum detection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redundancy in degraded visibility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fusion-based environmental modeling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AI </a:t>
            </a:r>
            <a:r>
              <a:rPr b="1" dirty="0">
                <a:solidFill>
                  <a:srgbClr val="255487"/>
                </a:solidFill>
              </a:rPr>
              <a:t>&amp; Autonomous Decision-Making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06</a:t>
            </a:r>
          </a:p>
        </p:txBody>
      </p:sp>
      <p:sp>
        <p:nvSpPr>
          <p:cNvPr id="5" name="Rectangle 4"/>
          <p:cNvSpPr/>
          <p:nvPr/>
        </p:nvSpPr>
        <p:spPr>
          <a:xfrm>
            <a:off x="431899" y="1543982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502920" y="1731012"/>
            <a:ext cx="5006340" cy="1851660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2648" y="1840740"/>
            <a:ext cx="4786883" cy="857671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Core AI stack: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CNN-based computer vision (YOLO, </a:t>
            </a:r>
            <a:r>
              <a:rPr sz="1400" b="0" dirty="0" err="1">
                <a:latin typeface="Montserrat"/>
              </a:rPr>
              <a:t>MobileNet</a:t>
            </a:r>
            <a:r>
              <a:rPr sz="1400" b="0" dirty="0">
                <a:latin typeface="Montserrat"/>
              </a:rPr>
              <a:t>)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real-time object detection and classification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37859" y="1731012"/>
            <a:ext cx="5006340" cy="1851660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47588" y="1840740"/>
            <a:ext cx="4786883" cy="1288558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Target profiles: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personnel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vehicles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equipment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anomalous objects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793732" y="3692400"/>
            <a:ext cx="6716028" cy="967399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03461" y="3802128"/>
            <a:ext cx="6606299" cy="857671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Key advantage: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Onboard processing eliminates latency and enables near-instant tactical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Mobility </a:t>
            </a:r>
            <a:r>
              <a:rPr b="1" dirty="0">
                <a:solidFill>
                  <a:srgbClr val="255487"/>
                </a:solidFill>
              </a:rPr>
              <a:t>&amp; Survivability Engineering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07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545314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502920" y="1704957"/>
            <a:ext cx="5006340" cy="1851660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2648" y="1814685"/>
            <a:ext cx="4786883" cy="857671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Platform design: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6-wheel independent suspension system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rover-type architecture (Mars-rover concept)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37859" y="1704957"/>
            <a:ext cx="5006340" cy="1851660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47588" y="1814685"/>
            <a:ext cx="4786883" cy="1073114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Operational benefits: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high terrain adaptability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obstacle negotiation capability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sustained ground contact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2648" y="3787506"/>
            <a:ext cx="5006340" cy="1247352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2376" y="3897234"/>
            <a:ext cx="4786883" cy="857671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Materials: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lightweight aluminum frame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modular structural assembly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56032"/>
            <a:ext cx="9006840" cy="594360"/>
          </a:xfrm>
        </p:spPr>
        <p:txBody>
          <a:bodyPr lIns="0" rIns="0">
            <a:noAutofit/>
          </a:bodyPr>
          <a:lstStyle/>
          <a:p>
            <a:pPr algn="l">
              <a:spcAft>
                <a:spcPts val="0"/>
              </a:spcAft>
            </a:pPr>
            <a:r>
              <a:rPr b="1" dirty="0" smtClean="0">
                <a:solidFill>
                  <a:srgbClr val="255487"/>
                </a:solidFill>
              </a:rPr>
              <a:t>Embedded </a:t>
            </a:r>
            <a:r>
              <a:rPr b="1" dirty="0">
                <a:solidFill>
                  <a:srgbClr val="255487"/>
                </a:solidFill>
              </a:rPr>
              <a:t>Control Systems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784080" y="228600"/>
            <a:ext cx="594360" cy="310896"/>
          </a:xfrm>
          <a:prstGeom prst="roundRect">
            <a:avLst/>
          </a:prstGeom>
          <a:solidFill>
            <a:srgbClr val="2554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784080" y="242316"/>
            <a:ext cx="594360" cy="310896"/>
          </a:xfrm>
          <a:prstGeom prst="rect">
            <a:avLst/>
          </a:prstGeom>
          <a:noFill/>
        </p:spPr>
        <p:txBody>
          <a:bodyPr wrap="square" lIns="73152" tIns="36576" rIns="73152" bIns="36576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050" b="1">
                <a:solidFill>
                  <a:srgbClr val="FFFFFF"/>
                </a:solidFill>
                <a:latin typeface="Montserrat"/>
              </a:rPr>
              <a:t>08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941832"/>
            <a:ext cx="2743200" cy="32004"/>
          </a:xfrm>
          <a:prstGeom prst="rect">
            <a:avLst/>
          </a:prstGeom>
          <a:solidFill>
            <a:srgbClr val="3E79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5006340" cy="1851660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2648" y="1344168"/>
            <a:ext cx="4786883" cy="642227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Control unit: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STM32 microcontroller-based system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37859" y="1234440"/>
            <a:ext cx="5006340" cy="1851660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47588" y="1344168"/>
            <a:ext cx="4786883" cy="1073114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Capabilities: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multi-channel motor control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real-time PWM signal generation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fault tolerance and protection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02920" y="3287268"/>
            <a:ext cx="5006340" cy="1851660"/>
          </a:xfrm>
          <a:prstGeom prst="roundRect">
            <a:avLst/>
          </a:prstGeom>
          <a:solidFill>
            <a:srgbClr val="EBF1F8"/>
          </a:solidFill>
          <a:ln w="10160">
            <a:solidFill>
              <a:srgbClr val="DCE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2648" y="3396996"/>
            <a:ext cx="4786883" cy="857671"/>
          </a:xfrm>
          <a:prstGeom prst="rect">
            <a:avLst/>
          </a:prstGeom>
          <a:noFill/>
        </p:spPr>
        <p:txBody>
          <a:bodyPr wrap="square" lIns="109728" tIns="73152" rIns="109728" bIns="54864">
            <a:spAutoFit/>
          </a:bodyPr>
          <a:lstStyle/>
          <a:p>
            <a:pPr>
              <a:spcAft>
                <a:spcPts val="400"/>
              </a:spcAft>
            </a:pPr>
            <a:r>
              <a:rPr sz="1600" b="1" dirty="0">
                <a:latin typeface="Montserrat"/>
              </a:rPr>
              <a:t>Communication: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UART (primary)</a:t>
            </a:r>
          </a:p>
          <a:p>
            <a:pPr marL="377190" indent="-285750">
              <a:buFont typeface="Wingdings" panose="05000000000000000000" pitchFamily="2" charset="2"/>
              <a:buChar char="Ø"/>
            </a:pPr>
            <a:r>
              <a:rPr sz="1400" b="0" dirty="0">
                <a:latin typeface="Montserrat"/>
              </a:rPr>
              <a:t>scalable interfaces (SPI / I2C)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1287</Words>
  <Application>Microsoft Office PowerPoint</Application>
  <PresentationFormat>Широкий екран</PresentationFormat>
  <Paragraphs>266</Paragraphs>
  <Slides>26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26</vt:i4>
      </vt:variant>
    </vt:vector>
  </HeadingPairs>
  <TitlesOfParts>
    <vt:vector size="31" baseType="lpstr">
      <vt:lpstr>Arial</vt:lpstr>
      <vt:lpstr>Montserrat</vt:lpstr>
      <vt:lpstr>Montserrat ExtraBold</vt:lpstr>
      <vt:lpstr>Wingdings</vt:lpstr>
      <vt:lpstr>Тема Office</vt:lpstr>
      <vt:lpstr>Презентація PowerPoint</vt:lpstr>
      <vt:lpstr>Operational Context</vt:lpstr>
      <vt:lpstr>Mission Objective</vt:lpstr>
      <vt:lpstr>System Concept of Operations (CONOPS)</vt:lpstr>
      <vt:lpstr>System Architecture</vt:lpstr>
      <vt:lpstr>Sensor &amp; Data Fusion Layer</vt:lpstr>
      <vt:lpstr>AI &amp; Autonomous Decision-Making</vt:lpstr>
      <vt:lpstr>Mobility &amp; Survivability Engineering</vt:lpstr>
      <vt:lpstr>Embedded Control Systems</vt:lpstr>
      <vt:lpstr>Communications &amp; Data Link</vt:lpstr>
      <vt:lpstr>Operational Advantages</vt:lpstr>
      <vt:lpstr>Risks and Constraints</vt:lpstr>
      <vt:lpstr>Future Capability Development</vt:lpstr>
      <vt:lpstr>Profiling Capability: Operational Purpose</vt:lpstr>
      <vt:lpstr>Multimodal Profiling Architecture</vt:lpstr>
      <vt:lpstr>Camera and Thermal Imaging Software</vt:lpstr>
      <vt:lpstr>Subject Tracking System</vt:lpstr>
      <vt:lpstr>Audio Recognition and Speech Intelligence</vt:lpstr>
      <vt:lpstr>Verbal Marker Analysis</vt:lpstr>
      <vt:lpstr>Socio-Psychological Typology Corpus</vt:lpstr>
      <vt:lpstr>Automated Typology Identification</vt:lpstr>
      <vt:lpstr>VR-Based Control Interface</vt:lpstr>
      <vt:lpstr>Analytical Output Dashboard</vt:lpstr>
      <vt:lpstr>Testing and Validation</vt:lpstr>
      <vt:lpstr>Ethical, Legal, and Operational Safeguards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НДІмедичних технологі, ментального здоров'я</cp:lastModifiedBy>
  <cp:revision>28</cp:revision>
  <dcterms:created xsi:type="dcterms:W3CDTF">2023-01-12T09:20:21Z</dcterms:created>
  <dcterms:modified xsi:type="dcterms:W3CDTF">2026-05-04T10:26:27Z</dcterms:modified>
</cp:coreProperties>
</file>