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0" r:id="rId5"/>
    <p:sldId id="267" r:id="rId6"/>
    <p:sldId id="268" r:id="rId7"/>
    <p:sldId id="272" r:id="rId8"/>
    <p:sldId id="259" r:id="rId9"/>
    <p:sldId id="270" r:id="rId10"/>
    <p:sldId id="271" r:id="rId11"/>
    <p:sldId id="261" r:id="rId12"/>
    <p:sldId id="266" r:id="rId13"/>
    <p:sldId id="26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8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 Montecinos" userId="054bc1b0-8196-478a-8063-9f51f7ebbb2d" providerId="ADAL" clId="{CA64FF80-AB42-4F91-A3BA-18BD52A1F7E9}"/>
    <pc:docChg chg="undo custSel modSld">
      <pc:chgData name="Elin Montecinos" userId="054bc1b0-8196-478a-8063-9f51f7ebbb2d" providerId="ADAL" clId="{CA64FF80-AB42-4F91-A3BA-18BD52A1F7E9}" dt="2024-11-21T06:37:07.324" v="17" actId="14100"/>
      <pc:docMkLst>
        <pc:docMk/>
      </pc:docMkLst>
      <pc:sldChg chg="modSp mod">
        <pc:chgData name="Elin Montecinos" userId="054bc1b0-8196-478a-8063-9f51f7ebbb2d" providerId="ADAL" clId="{CA64FF80-AB42-4F91-A3BA-18BD52A1F7E9}" dt="2024-11-21T05:24:28.876" v="3" actId="2711"/>
        <pc:sldMkLst>
          <pc:docMk/>
          <pc:sldMk cId="1059996915" sldId="260"/>
        </pc:sldMkLst>
        <pc:spChg chg="mod">
          <ac:chgData name="Elin Montecinos" userId="054bc1b0-8196-478a-8063-9f51f7ebbb2d" providerId="ADAL" clId="{CA64FF80-AB42-4F91-A3BA-18BD52A1F7E9}" dt="2024-11-21T05:24:28.876" v="3" actId="2711"/>
          <ac:spMkLst>
            <pc:docMk/>
            <pc:sldMk cId="1059996915" sldId="260"/>
            <ac:spMk id="4" creationId="{6231E57B-7DEA-6FEE-1895-C042A7D7B2F5}"/>
          </ac:spMkLst>
        </pc:spChg>
      </pc:sldChg>
      <pc:sldChg chg="modSp mod">
        <pc:chgData name="Elin Montecinos" userId="054bc1b0-8196-478a-8063-9f51f7ebbb2d" providerId="ADAL" clId="{CA64FF80-AB42-4F91-A3BA-18BD52A1F7E9}" dt="2024-11-21T06:37:07.324" v="17" actId="14100"/>
        <pc:sldMkLst>
          <pc:docMk/>
          <pc:sldMk cId="2206651837" sldId="268"/>
        </pc:sldMkLst>
        <pc:spChg chg="mod">
          <ac:chgData name="Elin Montecinos" userId="054bc1b0-8196-478a-8063-9f51f7ebbb2d" providerId="ADAL" clId="{CA64FF80-AB42-4F91-A3BA-18BD52A1F7E9}" dt="2024-11-21T06:37:07.324" v="17" actId="14100"/>
          <ac:spMkLst>
            <pc:docMk/>
            <pc:sldMk cId="2206651837" sldId="268"/>
            <ac:spMk id="5" creationId="{6C17F5DB-1CF6-EF90-A27A-92853B39DA51}"/>
          </ac:spMkLst>
        </pc:spChg>
      </pc:sldChg>
      <pc:sldChg chg="modSp mod">
        <pc:chgData name="Elin Montecinos" userId="054bc1b0-8196-478a-8063-9f51f7ebbb2d" providerId="ADAL" clId="{CA64FF80-AB42-4F91-A3BA-18BD52A1F7E9}" dt="2024-11-21T05:25:01.769" v="9" actId="6549"/>
        <pc:sldMkLst>
          <pc:docMk/>
          <pc:sldMk cId="1794098929" sldId="270"/>
        </pc:sldMkLst>
        <pc:spChg chg="mod">
          <ac:chgData name="Elin Montecinos" userId="054bc1b0-8196-478a-8063-9f51f7ebbb2d" providerId="ADAL" clId="{CA64FF80-AB42-4F91-A3BA-18BD52A1F7E9}" dt="2024-11-21T05:25:01.769" v="9" actId="6549"/>
          <ac:spMkLst>
            <pc:docMk/>
            <pc:sldMk cId="1794098929" sldId="270"/>
            <ac:spMk id="5" creationId="{6C17F5DB-1CF6-EF90-A27A-92853B39DA51}"/>
          </ac:spMkLst>
        </pc:spChg>
      </pc:sldChg>
      <pc:sldChg chg="modSp mod">
        <pc:chgData name="Elin Montecinos" userId="054bc1b0-8196-478a-8063-9f51f7ebbb2d" providerId="ADAL" clId="{CA64FF80-AB42-4F91-A3BA-18BD52A1F7E9}" dt="2024-11-21T05:26:07.964" v="16" actId="120"/>
        <pc:sldMkLst>
          <pc:docMk/>
          <pc:sldMk cId="2798896478" sldId="271"/>
        </pc:sldMkLst>
        <pc:spChg chg="mod">
          <ac:chgData name="Elin Montecinos" userId="054bc1b0-8196-478a-8063-9f51f7ebbb2d" providerId="ADAL" clId="{CA64FF80-AB42-4F91-A3BA-18BD52A1F7E9}" dt="2024-11-21T05:26:07.964" v="16" actId="120"/>
          <ac:spMkLst>
            <pc:docMk/>
            <pc:sldMk cId="2798896478" sldId="271"/>
            <ac:spMk id="4" creationId="{88DA4831-53AB-981D-FBA6-5935EE085D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AF11F-ECA8-2C6D-6F44-7C690AEA6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70B895E-8849-E8F4-B597-9E77D139F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F41DD4-F4BF-2946-8C20-8100D5ACA0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3362C6-F2A7-C45A-5EEA-23F2A95C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E1DB82-B4C2-07D1-E58A-06C17481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91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0C8B0A-92C1-A195-9594-007B2EBE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0097A84-DCAC-AA0B-F0F2-0CF966E5C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B6876E-7B51-2A3A-4AC0-911A32064B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35C80E-2DF6-8B61-6013-F563D8CD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929859-99EE-7422-8F6B-07AC8C18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037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9F7011C-0F6A-87FF-713B-3FFC4932C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AD71302-1575-0AA9-8024-EBF55E0A0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2F662D-BE59-3297-71CD-2E95438F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E41F8C-4385-932D-44A8-944B126D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0828DC-EB96-25F2-F6F9-EAB8EC2A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8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E9C7CD-7D72-EB66-4C5E-CF9D9B75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0DAB10-4E56-3815-9896-F8F48F2A2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F42F91-2AB4-1429-E390-60B4384F6B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5FA2A7-D662-6E92-F4A2-3D2926E1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8878F6-C451-12C1-84F4-D399D914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99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B58F36-D6FE-05BF-8FD2-71BC03254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717D17-CB37-172A-EE5B-02F0D7D29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346789-E0BD-AE8B-A909-3B449BEB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DAE031-8221-8733-DE7B-1A81B434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315FB4-B46D-2F4D-C828-6F20B7E4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06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71239-C1C3-A743-7F6A-BBCAA4FA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2AB228-C1A1-4A86-085D-B04DBC979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ECFA4A6-5EF4-A05D-04DF-B8E8A5F2E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923D32-1285-72C3-B6E5-1D0BCFF8C5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D0AF60A-BB12-B839-61B0-B22ADB88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5983D87-607C-4FDC-08EE-C31F0500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976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62AED-7455-AA98-34EA-8ED983EED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89125D-3F13-C058-3CA7-F9953D61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59D98E9-6B17-A4B6-9B76-86A8AE0D4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E6D329-32A8-5F81-4BE8-0EF992566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7B1A8F4-BBB6-F92A-D83B-DE02FB49A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E2493E5-29B3-ABE2-4955-43462324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61A41FF-4AA7-243F-C56E-C1791BBA0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5962B49-8555-D6F7-8346-DC511A5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335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DDF93A-DD04-82CF-EF42-77220511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0AB8AA-8E78-6176-4DFA-175760D7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903992A-9863-6AC1-C7F4-EC5CBCC2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42E404-F3AF-1964-083A-B63FB640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08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24D26B7-07DE-56D6-CCA6-CF1BEC8F72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7C1035E-7D02-62C4-A8B6-55B7FACD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4789B43-972E-F375-A5FD-A240C867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68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47AE80-C9E5-8FA9-3EA6-4262E00D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50F935-48C8-7B1F-75A3-0E19B41A8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3684B2-DBD2-1DBE-DA6C-C3B4061C5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FC6405-97DF-648C-C777-FDB43E45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2221DA-7ACB-5BAD-BCFA-88F8905A5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467B34-865F-D1A6-6C1B-BC6E2F2B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053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771E5B-2A21-C49A-0EFD-DBC95517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49D3BD5-4DA9-A1B7-15BC-AC899E889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2B23F7-49FF-C3A6-6BEB-D998DACAF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D8C0B2-DC18-45C4-3208-A8F7D93C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2024-11-21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225EC3-91F7-7C70-27C8-2D86DEBE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5210F6-D336-36A8-C39E-498B729F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20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54CBA59-471B-143D-B223-9469174A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597CE7-A9BF-5373-0AB3-C1169B5F4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cxnSp>
        <p:nvCxnSpPr>
          <p:cNvPr id="7" name="AutoShape 2">
            <a:extLst>
              <a:ext uri="{FF2B5EF4-FFF2-40B4-BE49-F238E27FC236}">
                <a16:creationId xmlns:a16="http://schemas.microsoft.com/office/drawing/2014/main" id="{C1F9BCCE-9A59-676D-4AAA-6048C3B7B1C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230522" y="6648620"/>
            <a:ext cx="9696783" cy="0"/>
          </a:xfrm>
          <a:prstGeom prst="straightConnector1">
            <a:avLst/>
          </a:prstGeom>
          <a:noFill/>
          <a:ln w="28575" algn="ctr">
            <a:solidFill>
              <a:srgbClr val="1058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105895">
                      <a:alpha val="0"/>
                    </a:srgbClr>
                  </a:outerShdw>
                </a:effectLst>
              </a14:hiddenEffects>
            </a:ext>
          </a:extLst>
        </p:spPr>
      </p:cxnSp>
      <p:pic>
        <p:nvPicPr>
          <p:cNvPr id="8" name="Picture 3">
            <a:extLst>
              <a:ext uri="{FF2B5EF4-FFF2-40B4-BE49-F238E27FC236}">
                <a16:creationId xmlns:a16="http://schemas.microsoft.com/office/drawing/2014/main" id="{8AB3EB83-A7AB-99F1-6824-7A1160DBA2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03" y="6200274"/>
            <a:ext cx="1568061" cy="50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5895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cxnSp>
        <p:nvCxnSpPr>
          <p:cNvPr id="9" name="AutoShape 4">
            <a:extLst>
              <a:ext uri="{FF2B5EF4-FFF2-40B4-BE49-F238E27FC236}">
                <a16:creationId xmlns:a16="http://schemas.microsoft.com/office/drawing/2014/main" id="{471FFB84-609F-8A95-DF43-99CA5873E08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36358" y="6648620"/>
            <a:ext cx="460961" cy="416"/>
          </a:xfrm>
          <a:prstGeom prst="straightConnector1">
            <a:avLst/>
          </a:prstGeom>
          <a:noFill/>
          <a:ln w="28575" algn="ctr">
            <a:solidFill>
              <a:srgbClr val="1058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105895">
                      <a:alpha val="0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4139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DD2972-113E-17AF-FF4E-4EE676813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  <a:cs typeface="Arial" panose="020B0604020202020204" pitchFamily="34" charset="0"/>
              </a:rPr>
              <a:t>HFN styrelsemöte 21 november 2024, MIT Norrköping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F43D16-619B-2B11-341C-95977C591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551"/>
            <a:ext cx="8883316" cy="3732965"/>
          </a:xfrm>
        </p:spPr>
        <p:txBody>
          <a:bodyPr numCol="2" spcCol="720000">
            <a:normAutofit fontScale="92500" lnSpcReduction="10000"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Inledning och godkännande av dagordning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Val av mötesordförande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Val av justeringsperson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Föregående protokoll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Uppföljning kvartal I-III 2024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Fastställande av budget inför kommande år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Fastställande av verksamhet inför kommande år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Valberedningens förslag till val av styrelse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Styrelsens förslag till valberedning (</a:t>
            </a:r>
            <a:r>
              <a:rPr lang="sv-SE" sz="1600" i="1" dirty="0">
                <a:latin typeface="Amasis MT Pro" panose="02040504050005020304" pitchFamily="18" charset="0"/>
              </a:rPr>
              <a:t>beslutspunkt</a:t>
            </a:r>
            <a:r>
              <a:rPr lang="sv-SE" sz="1600" dirty="0">
                <a:latin typeface="Amasis MT Pro" panose="02040504050005020304" pitchFamily="18" charset="0"/>
              </a:rPr>
              <a:t>)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 err="1">
                <a:latin typeface="Amasis MT Pro" panose="02040504050005020304" pitchFamily="18" charset="0"/>
              </a:rPr>
              <a:t>Medlemsstatus</a:t>
            </a:r>
            <a:endParaRPr lang="sv-SE" sz="1600" dirty="0">
              <a:latin typeface="Amasis MT Pro" panose="020405040500050203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Medlemsansökan (</a:t>
            </a:r>
            <a:r>
              <a:rPr lang="sv-SE" sz="1600" i="1" dirty="0">
                <a:latin typeface="Amasis MT Pro" panose="02040504050005020304" pitchFamily="18" charset="0"/>
              </a:rPr>
              <a:t>beslutspunkt</a:t>
            </a:r>
            <a:r>
              <a:rPr lang="sv-SE" sz="1600" dirty="0">
                <a:latin typeface="Amasis MT Pro" panose="02040504050005020304" pitchFamily="18" charset="0"/>
              </a:rPr>
              <a:t>)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Verksamhetsrapportering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Vetenskapliga frågor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information om konferenser, kurser och seminarier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forskning och forskningsansökningar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information om utlysningar av forsknings-/projektmedel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Uppföljning föregående möte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uppföljning kostnadsutfall (behandlas under 5. Uppföljning kvartal I-III 2024)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översyn av stadgarna (reducering av antalet styrelseledamöter)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ny verksamhetsledning</a:t>
            </a:r>
            <a:endParaRPr lang="sv-SE" sz="1600" dirty="0">
              <a:latin typeface="Amasis MT Pro" panose="020405040500050203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Övrigt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ny hedersmedlem (</a:t>
            </a:r>
            <a:r>
              <a:rPr lang="sv-SE" sz="1200" i="1" dirty="0">
                <a:latin typeface="Amasis MT Pro" panose="02040504050005020304" pitchFamily="18" charset="0"/>
              </a:rPr>
              <a:t>beslutspunkt enligt tidigare mejlunderlag</a:t>
            </a:r>
            <a:r>
              <a:rPr lang="sv-SE" sz="1200" dirty="0">
                <a:latin typeface="Amasis MT Pro" panose="02040504050005020304" pitchFamily="18" charset="0"/>
              </a:rPr>
              <a:t>)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Mötet avslutas</a:t>
            </a:r>
          </a:p>
        </p:txBody>
      </p:sp>
    </p:spTree>
    <p:extLst>
      <p:ext uri="{BB962C8B-B14F-4D97-AF65-F5344CB8AC3E}">
        <p14:creationId xmlns:p14="http://schemas.microsoft.com/office/powerpoint/2010/main" val="73418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060F00-BCB2-D43B-1B4A-C0A04B19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12. Verksamhetsrapportering</a:t>
            </a:r>
            <a:endParaRPr lang="sv-SE" sz="24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137B876A-65A0-D017-F536-5A6FAC7FD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288308"/>
              </p:ext>
            </p:extLst>
          </p:nvPr>
        </p:nvGraphicFramePr>
        <p:xfrm>
          <a:off x="838199" y="1690688"/>
          <a:ext cx="10395858" cy="3564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779">
                  <a:extLst>
                    <a:ext uri="{9D8B030D-6E8A-4147-A177-3AD203B41FA5}">
                      <a16:colId xmlns:a16="http://schemas.microsoft.com/office/drawing/2014/main" val="897977425"/>
                    </a:ext>
                  </a:extLst>
                </a:gridCol>
                <a:gridCol w="1523102">
                  <a:extLst>
                    <a:ext uri="{9D8B030D-6E8A-4147-A177-3AD203B41FA5}">
                      <a16:colId xmlns:a16="http://schemas.microsoft.com/office/drawing/2014/main" val="3843677091"/>
                    </a:ext>
                  </a:extLst>
                </a:gridCol>
                <a:gridCol w="1661395">
                  <a:extLst>
                    <a:ext uri="{9D8B030D-6E8A-4147-A177-3AD203B41FA5}">
                      <a16:colId xmlns:a16="http://schemas.microsoft.com/office/drawing/2014/main" val="4066100472"/>
                    </a:ext>
                  </a:extLst>
                </a:gridCol>
                <a:gridCol w="1304115">
                  <a:extLst>
                    <a:ext uri="{9D8B030D-6E8A-4147-A177-3AD203B41FA5}">
                      <a16:colId xmlns:a16="http://schemas.microsoft.com/office/drawing/2014/main" val="1599776925"/>
                    </a:ext>
                  </a:extLst>
                </a:gridCol>
                <a:gridCol w="1637659">
                  <a:extLst>
                    <a:ext uri="{9D8B030D-6E8A-4147-A177-3AD203B41FA5}">
                      <a16:colId xmlns:a16="http://schemas.microsoft.com/office/drawing/2014/main" val="496740276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3713422661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1930079145"/>
                    </a:ext>
                  </a:extLst>
                </a:gridCol>
              </a:tblGrid>
              <a:tr h="67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Styrelsemöte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Medlemskollegiemöte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HFN-kurser/-seminarier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Intern 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Webbinarier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Studiebesök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643705302"/>
                  </a:ext>
                </a:extLst>
              </a:tr>
              <a:tr h="793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Kvartal 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6 februari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Chalmers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6 februari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Chalmers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16 januari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 err="1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Webbinarium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Jordan Navarro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7-8 februari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Lunds universitet och Pliktverket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909847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3 maj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Flygskolan Malmen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3 maj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Flygskolan Malmen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25-26 april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Kurs, tema AI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TFHS, Ljungbyhed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9297936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5-6 september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Försvarsmakten och Blekinge Tekniska Högskola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42903760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IV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masis MT Pro" panose="02040504050005020304" pitchFamily="18" charset="0"/>
                        </a:rPr>
                        <a:t>21 </a:t>
                      </a:r>
                      <a:r>
                        <a:rPr lang="en-US" sz="1100" dirty="0" err="1">
                          <a:effectLst/>
                          <a:latin typeface="Amasis MT Pro" panose="02040504050005020304" pitchFamily="18" charset="0"/>
                        </a:rPr>
                        <a:t>november</a:t>
                      </a:r>
                      <a:endParaRPr lang="en-US" sz="1100" dirty="0">
                        <a:effectLst/>
                        <a:latin typeface="Amasis MT Pro" panose="020405040500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masis MT Pro" panose="02040504050005020304" pitchFamily="18" charset="0"/>
                        </a:rPr>
                        <a:t>MIT, Campus Norrköping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masis MT Pro" panose="02040504050005020304" pitchFamily="18" charset="0"/>
                        </a:rPr>
                        <a:t>21 </a:t>
                      </a:r>
                      <a:r>
                        <a:rPr lang="en-US" sz="1100" dirty="0" err="1">
                          <a:effectLst/>
                          <a:latin typeface="Amasis MT Pro" panose="02040504050005020304" pitchFamily="18" charset="0"/>
                        </a:rPr>
                        <a:t>november</a:t>
                      </a:r>
                      <a:endParaRPr lang="en-US" sz="1100" dirty="0">
                        <a:effectLst/>
                        <a:latin typeface="Amasis MT Pro" panose="020405040500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masis MT Pro" panose="02040504050005020304" pitchFamily="18" charset="0"/>
                        </a:rPr>
                        <a:t>MIT, Campus Norrköping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masis MT Pro" panose="02040504050005020304" pitchFamily="18" charset="0"/>
                        </a:rPr>
                        <a:t>30 okt-1 </a:t>
                      </a:r>
                      <a:r>
                        <a:rPr lang="de-DE" sz="1100" dirty="0" err="1">
                          <a:effectLst/>
                          <a:latin typeface="Amasis MT Pro" panose="02040504050005020304" pitchFamily="18" charset="0"/>
                        </a:rPr>
                        <a:t>nov</a:t>
                      </a:r>
                      <a:endParaRPr lang="de-DE" sz="1100" dirty="0">
                        <a:effectLst/>
                        <a:latin typeface="Amasis MT Pro" panose="020405040500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masis MT Pro" panose="02040504050005020304" pitchFamily="18" charset="0"/>
                        </a:rPr>
                        <a:t>Intern </a:t>
                      </a:r>
                      <a:r>
                        <a:rPr lang="de-DE" sz="1100" dirty="0" err="1">
                          <a:effectLst/>
                          <a:latin typeface="Amasis MT Pro" panose="02040504050005020304" pitchFamily="18" charset="0"/>
                        </a:rPr>
                        <a:t>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 oktober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 err="1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Webbinarium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Prashant Goswami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17-18 december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Karlstad universitet och Svensk luftambulans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8570960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88DA4831-53AB-981D-FBA6-5935EE085DC0}"/>
              </a:ext>
            </a:extLst>
          </p:cNvPr>
          <p:cNvSpPr txBox="1"/>
          <p:nvPr/>
        </p:nvSpPr>
        <p:spPr>
          <a:xfrm>
            <a:off x="3269672" y="5419538"/>
            <a:ext cx="60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HFN-medlemmar har också möjlighet att delta vid det norska systernätverket </a:t>
            </a:r>
            <a:r>
              <a:rPr lang="sv-SE" sz="1400" b="0" i="0" u="none" strike="noStrike" dirty="0" err="1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HFC:s</a:t>
            </a:r>
            <a:r>
              <a:rPr lang="sv-SE" sz="14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 vår- och höstmöten i april respektive oktober. </a:t>
            </a:r>
            <a:endParaRPr lang="sv-SE" sz="14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96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B4A327-D232-1EA8-5DC0-6E5ADB8F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13. Vetenskapliga frågor</a:t>
            </a:r>
            <a:endParaRPr lang="sv-SE" sz="2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7D76FE-255F-D61C-46FE-AE2F6B4B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information om konferenser, kurser och seminarier</a:t>
            </a:r>
          </a:p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forskning och forskningsansökningar</a:t>
            </a:r>
          </a:p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information om utlysningar av forsknings-/projektmedel</a:t>
            </a:r>
          </a:p>
        </p:txBody>
      </p:sp>
    </p:spTree>
    <p:extLst>
      <p:ext uri="{BB962C8B-B14F-4D97-AF65-F5344CB8AC3E}">
        <p14:creationId xmlns:p14="http://schemas.microsoft.com/office/powerpoint/2010/main" val="1839443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B4A327-D232-1EA8-5DC0-6E5ADB8F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14. Uppföljning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7D76FE-255F-D61C-46FE-AE2F6B4B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uppföljning kostnadsutfall (behandlas under 5. Uppföljning kvartal I-III 2024)</a:t>
            </a:r>
          </a:p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översyn av stadgarna (reducering av antalet styrelseledamöter)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masis MT Pro" panose="02040504050005020304" pitchFamily="18" charset="0"/>
              </a:rPr>
              <a:t>förslag till ändring: ”Styrelsen består av ordförande, vice ordförande och fem till åtta styrelseledamöter.”</a:t>
            </a:r>
          </a:p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ny verksamhetsledning</a:t>
            </a:r>
          </a:p>
        </p:txBody>
      </p:sp>
    </p:spTree>
    <p:extLst>
      <p:ext uri="{BB962C8B-B14F-4D97-AF65-F5344CB8AC3E}">
        <p14:creationId xmlns:p14="http://schemas.microsoft.com/office/powerpoint/2010/main" val="3939678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160643-E1B2-066C-1A05-875B2C1F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15. Övrigt</a:t>
            </a:r>
            <a:endParaRPr lang="sv-SE" sz="2400" dirty="0"/>
          </a:p>
        </p:txBody>
      </p:sp>
      <p:sp>
        <p:nvSpPr>
          <p:cNvPr id="4" name="Platshållare för innehåll 8">
            <a:extLst>
              <a:ext uri="{FF2B5EF4-FFF2-40B4-BE49-F238E27FC236}">
                <a16:creationId xmlns:a16="http://schemas.microsoft.com/office/drawing/2014/main" id="{87931BA3-9E53-9ED8-394F-C6DEABC8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masis MT Pro" panose="02040504050005020304" pitchFamily="18" charset="0"/>
              </a:rPr>
              <a:t>ny hedersmedlem Billy Josefsson </a:t>
            </a:r>
            <a:r>
              <a:rPr lang="sv-SE" sz="2000" dirty="0"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v-SE" sz="2000" i="1" dirty="0"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beslutspunkt enligt tidigare mejlunderlag</a:t>
            </a:r>
            <a:r>
              <a:rPr lang="sv-SE" sz="2000" dirty="0"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v-SE" sz="20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5AFDD7-B62F-01AC-38BE-0D976088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5. Uppföljning kvartal I-III 2024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7C50A8AF-18C1-137F-12DA-BDA744A05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68255"/>
              </p:ext>
            </p:extLst>
          </p:nvPr>
        </p:nvGraphicFramePr>
        <p:xfrm>
          <a:off x="947116" y="1587420"/>
          <a:ext cx="2909537" cy="262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6794">
                  <a:extLst>
                    <a:ext uri="{9D8B030D-6E8A-4147-A177-3AD203B41FA5}">
                      <a16:colId xmlns:a16="http://schemas.microsoft.com/office/drawing/2014/main" val="577563276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931148370"/>
                    </a:ext>
                  </a:extLst>
                </a:gridCol>
              </a:tblGrid>
              <a:tr h="2337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dirty="0">
                          <a:latin typeface="Amasis MT Pro" panose="02040504050005020304" pitchFamily="18" charset="0"/>
                        </a:rPr>
                        <a:t>jan-mars 2024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83297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158 875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721703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kurser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50921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158 875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7694"/>
                  </a:ext>
                </a:extLst>
              </a:tr>
              <a:tr h="37990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löner och kostnadsuttag för LiU</a:t>
                      </a:r>
                      <a:r>
                        <a:rPr lang="sv-SE" sz="1000" u="none" strike="noStrike" baseline="30000" dirty="0">
                          <a:effectLst/>
                          <a:latin typeface="Amasis MT Pro" panose="02040504050005020304" pitchFamily="18" charset="0"/>
                        </a:rPr>
                        <a:t>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140 884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9404655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231246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kurser och konferens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7773957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resor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3855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605005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144 740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49256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resultat jan-mars 2024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14 135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71210"/>
                  </a:ext>
                </a:extLst>
              </a:tr>
            </a:tbl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E9F8C73A-4567-689C-4BF7-F6D277D44140}"/>
              </a:ext>
            </a:extLst>
          </p:cNvPr>
          <p:cNvSpPr txBox="1"/>
          <p:nvPr/>
        </p:nvSpPr>
        <p:spPr>
          <a:xfrm>
            <a:off x="947116" y="4518711"/>
            <a:ext cx="381952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000" baseline="30000" dirty="0">
                <a:solidFill>
                  <a:srgbClr val="000000"/>
                </a:solidFill>
                <a:latin typeface="Amasis MT Pro" panose="02040504050005020304" pitchFamily="18" charset="0"/>
              </a:rPr>
              <a:t>1</a:t>
            </a:r>
            <a:r>
              <a:rPr lang="sv-SE" sz="1000" dirty="0">
                <a:solidFill>
                  <a:srgbClr val="000000"/>
                </a:solidFill>
                <a:latin typeface="Amasis MT Pro" panose="02040504050005020304" pitchFamily="18" charset="0"/>
              </a:rPr>
              <a:t>L</a:t>
            </a:r>
            <a:r>
              <a:rPr lang="sv-SE" sz="1000" b="0" i="0" u="none" strike="noStrike" baseline="0" dirty="0">
                <a:solidFill>
                  <a:srgbClr val="000000"/>
                </a:solidFill>
                <a:latin typeface="Amasis MT Pro" panose="02040504050005020304" pitchFamily="18" charset="0"/>
              </a:rPr>
              <a:t>öner och kostnadsuttag för LiU avser HFN drift: organisering, vetenskaplig ledning, genomförande och uppföljning av kurser, workshops, möten samt övriga HFN-interna angelägenheter. Dessutom ingår lokaler, administrativt och tekniskt stöd samt förtäring i samband med möten.</a:t>
            </a:r>
            <a:endParaRPr lang="sv-SE" sz="1000" dirty="0">
              <a:latin typeface="Amasis MT Pro" panose="02040504050005020304" pitchFamily="18" charset="0"/>
            </a:endParaRPr>
          </a:p>
        </p:txBody>
      </p:sp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14E46AB3-6445-3D45-6DF4-9A962185F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902963"/>
              </p:ext>
            </p:extLst>
          </p:nvPr>
        </p:nvGraphicFramePr>
        <p:xfrm>
          <a:off x="4470977" y="1587420"/>
          <a:ext cx="2909537" cy="262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6794">
                  <a:extLst>
                    <a:ext uri="{9D8B030D-6E8A-4147-A177-3AD203B41FA5}">
                      <a16:colId xmlns:a16="http://schemas.microsoft.com/office/drawing/2014/main" val="577563276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931148370"/>
                    </a:ext>
                  </a:extLst>
                </a:gridCol>
              </a:tblGrid>
              <a:tr h="2337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dirty="0">
                          <a:latin typeface="Amasis MT Pro" panose="02040504050005020304" pitchFamily="18" charset="0"/>
                        </a:rPr>
                        <a:t>jan-juni 2024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83297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317 750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721703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kurser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20 600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50921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338 350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7694"/>
                  </a:ext>
                </a:extLst>
              </a:tr>
              <a:tr h="37990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löner och kostnadsuttag för LiU</a:t>
                      </a:r>
                      <a:r>
                        <a:rPr lang="sv-SE" sz="1000" u="none" strike="noStrike" baseline="30000" dirty="0">
                          <a:effectLst/>
                          <a:latin typeface="Amasis MT Pro" panose="02040504050005020304" pitchFamily="18" charset="0"/>
                        </a:rPr>
                        <a:t>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234 931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9404655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231246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kurser och konferens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7773957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resor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6 041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605005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240 971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49256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resultat jan-juni 2024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97 379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71210"/>
                  </a:ext>
                </a:extLst>
              </a:tr>
            </a:tbl>
          </a:graphicData>
        </a:graphic>
      </p:graphicFrame>
      <p:graphicFrame>
        <p:nvGraphicFramePr>
          <p:cNvPr id="12" name="Tabell 11">
            <a:extLst>
              <a:ext uri="{FF2B5EF4-FFF2-40B4-BE49-F238E27FC236}">
                <a16:creationId xmlns:a16="http://schemas.microsoft.com/office/drawing/2014/main" id="{C694E65A-4933-F1AC-F433-B1855667E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59567"/>
              </p:ext>
            </p:extLst>
          </p:nvPr>
        </p:nvGraphicFramePr>
        <p:xfrm>
          <a:off x="7882871" y="1587420"/>
          <a:ext cx="2909537" cy="262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6794">
                  <a:extLst>
                    <a:ext uri="{9D8B030D-6E8A-4147-A177-3AD203B41FA5}">
                      <a16:colId xmlns:a16="http://schemas.microsoft.com/office/drawing/2014/main" val="577563276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931148370"/>
                    </a:ext>
                  </a:extLst>
                </a:gridCol>
              </a:tblGrid>
              <a:tr h="2337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dirty="0">
                          <a:latin typeface="Amasis MT Pro" panose="02040504050005020304" pitchFamily="18" charset="0"/>
                        </a:rPr>
                        <a:t>jan-sep 2024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83297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476 625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721703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kurser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92 600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50921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569 225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7694"/>
                  </a:ext>
                </a:extLst>
              </a:tr>
              <a:tr h="37990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löner och kostnadsuttag för LiU</a:t>
                      </a:r>
                      <a:r>
                        <a:rPr lang="sv-SE" sz="1000" u="none" strike="noStrike" baseline="30000" dirty="0">
                          <a:effectLst/>
                          <a:latin typeface="Amasis MT Pro" panose="02040504050005020304" pitchFamily="18" charset="0"/>
                        </a:rPr>
                        <a:t>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282 232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9404655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231246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kurser och konferens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7773957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u="none" strike="noStrike" dirty="0">
                          <a:effectLst/>
                          <a:latin typeface="Amasis MT Pro" panose="02040504050005020304" pitchFamily="18" charset="0"/>
                        </a:rPr>
                        <a:t>resor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6 041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605005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288 273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49256"/>
                  </a:ext>
                </a:extLst>
              </a:tr>
              <a:tr h="23378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u="none" strike="noStrike" dirty="0">
                          <a:effectLst/>
                          <a:latin typeface="Amasis MT Pro" panose="02040504050005020304" pitchFamily="18" charset="0"/>
                        </a:rPr>
                        <a:t>resultat jan-sep 2024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280 952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71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35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7815C419-DF05-EA10-6FA0-BF9DF72F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6. Fastställande av budget inför kommande år</a:t>
            </a:r>
            <a:endParaRPr lang="sv-SE" sz="2400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6C17F5DB-1CF6-EF90-A27A-92853B39D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masis MT Pro" panose="02040504050005020304" pitchFamily="18" charset="0"/>
              </a:rPr>
              <a:t>Utdrag ur protokollet från styrelsemötet den 3 maj 2024:</a:t>
            </a:r>
          </a:p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”Beslutades om en preliminär budget på 800 000 kronor för år 2025. Styrelsen avser följa kostnadsutfallet noga framöver.”</a:t>
            </a:r>
          </a:p>
        </p:txBody>
      </p:sp>
    </p:spTree>
    <p:extLst>
      <p:ext uri="{BB962C8B-B14F-4D97-AF65-F5344CB8AC3E}">
        <p14:creationId xmlns:p14="http://schemas.microsoft.com/office/powerpoint/2010/main" val="80341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060F00-BCB2-D43B-1B4A-C0A04B19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7. Fastställande av verksamhet inför nästkommande år</a:t>
            </a:r>
            <a:endParaRPr lang="sv-SE" sz="24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137B876A-65A0-D017-F536-5A6FAC7FD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39727"/>
              </p:ext>
            </p:extLst>
          </p:nvPr>
        </p:nvGraphicFramePr>
        <p:xfrm>
          <a:off x="838200" y="1492725"/>
          <a:ext cx="10395858" cy="4465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779">
                  <a:extLst>
                    <a:ext uri="{9D8B030D-6E8A-4147-A177-3AD203B41FA5}">
                      <a16:colId xmlns:a16="http://schemas.microsoft.com/office/drawing/2014/main" val="897977425"/>
                    </a:ext>
                  </a:extLst>
                </a:gridCol>
                <a:gridCol w="1523102">
                  <a:extLst>
                    <a:ext uri="{9D8B030D-6E8A-4147-A177-3AD203B41FA5}">
                      <a16:colId xmlns:a16="http://schemas.microsoft.com/office/drawing/2014/main" val="3843677091"/>
                    </a:ext>
                  </a:extLst>
                </a:gridCol>
                <a:gridCol w="1638711">
                  <a:extLst>
                    <a:ext uri="{9D8B030D-6E8A-4147-A177-3AD203B41FA5}">
                      <a16:colId xmlns:a16="http://schemas.microsoft.com/office/drawing/2014/main" val="4066100472"/>
                    </a:ext>
                  </a:extLst>
                </a:gridCol>
                <a:gridCol w="1423447">
                  <a:extLst>
                    <a:ext uri="{9D8B030D-6E8A-4147-A177-3AD203B41FA5}">
                      <a16:colId xmlns:a16="http://schemas.microsoft.com/office/drawing/2014/main" val="1599776925"/>
                    </a:ext>
                  </a:extLst>
                </a:gridCol>
                <a:gridCol w="1541011">
                  <a:extLst>
                    <a:ext uri="{9D8B030D-6E8A-4147-A177-3AD203B41FA5}">
                      <a16:colId xmlns:a16="http://schemas.microsoft.com/office/drawing/2014/main" val="496740276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3713422661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1930079145"/>
                    </a:ext>
                  </a:extLst>
                </a:gridCol>
              </a:tblGrid>
              <a:tr h="67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Styrelsemöte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Medlemskollegiemöte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HFN-kurser/-seminarier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Intern 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Webbinarier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Studiebesök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43705302"/>
                  </a:ext>
                </a:extLst>
              </a:tr>
              <a:tr h="793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Kvartal 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12 februari</a:t>
                      </a:r>
                      <a:b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</a:b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VTI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12 februari</a:t>
                      </a:r>
                      <a:b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</a:b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VTI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</a:rPr>
                        <a:t>CRM 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30-31 januari Karolinska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feb/mars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Försvarsmaktens tekniska skola (FMTS)/ Luftsystemsavdelningen Halmstad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909847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7-9 maj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</a:rPr>
                        <a:t>AI/Automation-seminarium </a:t>
                      </a: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Ljungbyhed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Kurs/seminarium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Institutionen för IT, Uppsala universitet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(10)-11 april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Lots-simulatorn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Göteborg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9297936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42903760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IV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CRM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Intern 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8570960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6231E57B-7DEA-6FEE-1895-C042A7D7B2F5}"/>
              </a:ext>
            </a:extLst>
          </p:cNvPr>
          <p:cNvSpPr txBox="1"/>
          <p:nvPr/>
        </p:nvSpPr>
        <p:spPr>
          <a:xfrm>
            <a:off x="2940627" y="6092765"/>
            <a:ext cx="6819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HFN-medlemmar har också möjlighet att delta vid det norska systernätverket </a:t>
            </a:r>
            <a:r>
              <a:rPr lang="sv-SE" sz="1000" b="0" i="0" u="none" strike="noStrike" dirty="0" err="1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HFC:s</a:t>
            </a:r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 vår- och höstmöten i april respektive oktober. HFN har 1 friplats till dessa aktiviteter och inbjudan och anmälan går via </a:t>
            </a:r>
            <a:r>
              <a:rPr lang="sv-SE" sz="1000" b="0" i="0" u="none" strike="noStrike" dirty="0" err="1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HFN:s</a:t>
            </a:r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 administratör.</a:t>
            </a:r>
            <a:endParaRPr lang="sv-SE" sz="10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9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7815C419-DF05-EA10-6FA0-BF9DF72F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8. Valberedningens förslag till val av styrelse</a:t>
            </a:r>
            <a:endParaRPr lang="sv-SE" sz="2400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6C17F5DB-1CF6-EF90-A27A-92853B39D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masis MT Pro" panose="02040504050005020304" pitchFamily="18" charset="0"/>
              </a:rPr>
              <a:t>Valberedning:</a:t>
            </a: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Jörgen Frohm (Trafikverket), Billy Josefsson och Jenny Gustafsson (FMV)</a:t>
            </a: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r>
              <a:rPr lang="sv-SE" sz="2000" dirty="0">
                <a:latin typeface="Amasis MT Pro" panose="02040504050005020304" pitchFamily="18" charset="0"/>
              </a:rPr>
              <a:t>Valberedningens utgångspunkt:</a:t>
            </a: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HFN har många nya medlemmar. En genomgång av representation i styrelsen över tid föreslås under 2025 (samverkan HFN styrelse och valberedning)</a:t>
            </a:r>
          </a:p>
        </p:txBody>
      </p:sp>
    </p:spTree>
    <p:extLst>
      <p:ext uri="{BB962C8B-B14F-4D97-AF65-F5344CB8AC3E}">
        <p14:creationId xmlns:p14="http://schemas.microsoft.com/office/powerpoint/2010/main" val="241687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6C17F5DB-1CF6-EF90-A27A-92853B39D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69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Förslag på omval (2 år):</a:t>
            </a: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r>
              <a:rPr lang="sv-SE" sz="2000" dirty="0">
                <a:latin typeface="Amasis MT Pro" panose="02040504050005020304" pitchFamily="18" charset="0"/>
              </a:rPr>
              <a:t>Jens Alfredson, SAAB Aeronautics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Anders Nyberg, Transportstyrelsen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Annica Eriksson, MTO Säkerhet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Anna-Lisa </a:t>
            </a:r>
            <a:r>
              <a:rPr lang="sv-SE" sz="2000" dirty="0" err="1">
                <a:latin typeface="Amasis MT Pro" panose="02040504050005020304" pitchFamily="18" charset="0"/>
              </a:rPr>
              <a:t>Osvalder</a:t>
            </a:r>
            <a:r>
              <a:rPr lang="sv-SE" sz="2000" dirty="0">
                <a:latin typeface="Amasis MT Pro" panose="02040504050005020304" pitchFamily="18" charset="0"/>
              </a:rPr>
              <a:t>, Chalmers</a:t>
            </a: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Förslag på ordförande och vice ordförande:</a:t>
            </a:r>
          </a:p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Att styrelsen internt kommer överens om dessa roller i konstituerande möte</a:t>
            </a: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146107C-D9F4-F741-6B7F-70D04FC9DCE1}"/>
              </a:ext>
            </a:extLst>
          </p:cNvPr>
          <p:cNvSpPr txBox="1"/>
          <p:nvPr/>
        </p:nvSpPr>
        <p:spPr>
          <a:xfrm>
            <a:off x="7066720" y="1825624"/>
            <a:ext cx="4403037" cy="334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Styrelseledamöter tom 2025:</a:t>
            </a: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latin typeface="Amasis MT Pro" panose="02040504050005020304" pitchFamily="18" charset="0"/>
              </a:rPr>
              <a:t>Lothar Meyer, LFV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latin typeface="Amasis MT Pro" panose="02040504050005020304" pitchFamily="18" charset="0"/>
              </a:rPr>
              <a:t>Johan Enkvist, SSM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latin typeface="Amasis MT Pro" panose="02040504050005020304" pitchFamily="18" charset="0"/>
              </a:rPr>
              <a:t>Jenny </a:t>
            </a:r>
            <a:r>
              <a:rPr lang="sv-SE" sz="2000" dirty="0" err="1">
                <a:latin typeface="Amasis MT Pro" panose="02040504050005020304" pitchFamily="18" charset="0"/>
              </a:rPr>
              <a:t>Teurnell</a:t>
            </a:r>
            <a:r>
              <a:rPr lang="sv-SE" sz="2000" dirty="0">
                <a:latin typeface="Amasis MT Pro" panose="02040504050005020304" pitchFamily="18" charset="0"/>
              </a:rPr>
              <a:t>, FM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latin typeface="Amasis MT Pro" panose="02040504050005020304" pitchFamily="18" charset="0"/>
              </a:rPr>
              <a:t>Pernilla Ulfvengren, KTH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>
              <a:latin typeface="Amasis MT Pro" panose="020405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>
              <a:latin typeface="Amasis MT Pro" panose="020405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800" dirty="0">
              <a:latin typeface="Amasis MT Pro" panose="02040504050005020304" pitchFamily="18" charset="0"/>
            </a:endParaRP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472F9245-0F14-E872-D77A-DA02D87E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8. Valberedningens förslag till val av styrelse forts.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20665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143DD-6B74-99BD-AC19-782C56FE0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BC29B247-F053-C2B9-5333-A23BEAA11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9. Styrelsens förslag till valberedning (</a:t>
            </a:r>
            <a:r>
              <a:rPr lang="sv-SE" sz="2400" i="1" dirty="0">
                <a:latin typeface="Amasis MT Pro Medium" panose="02040604050005020304" pitchFamily="18" charset="0"/>
              </a:rPr>
              <a:t>beslutspunkt</a:t>
            </a:r>
            <a:r>
              <a:rPr lang="sv-SE" sz="2400" dirty="0">
                <a:latin typeface="Amasis MT Pro Medium" panose="02040604050005020304" pitchFamily="18" charset="0"/>
              </a:rPr>
              <a:t>)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4813E379-4B94-FB89-28C8-205BACF9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60771" cy="2671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Förslag:</a:t>
            </a:r>
          </a:p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Jörgen Frohm (Trafikverket), Billy Josefsson och Jenny Gustafsson (FMV) sitter kvar.</a:t>
            </a: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4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F2BA22-D0F3-3516-0636-D5BA8A792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10. </a:t>
            </a:r>
            <a:r>
              <a:rPr lang="sv-SE" sz="2400" dirty="0" err="1">
                <a:latin typeface="Amasis MT Pro Medium" panose="02040604050005020304" pitchFamily="18" charset="0"/>
              </a:rPr>
              <a:t>Medlemsstatus</a:t>
            </a:r>
            <a:endParaRPr lang="sv-SE" sz="2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C29E5D-C7B4-8480-668D-092C1C60A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846"/>
            <a:ext cx="10515600" cy="4351338"/>
          </a:xfrm>
        </p:spPr>
        <p:txBody>
          <a:bodyPr numCol="2">
            <a:normAutofit fontScale="62500" lnSpcReduction="20000"/>
          </a:bodyPr>
          <a:lstStyle/>
          <a:p>
            <a:r>
              <a:rPr lang="sv-SE" dirty="0">
                <a:latin typeface="Amasis MT Pro" panose="02040504050005020304" pitchFamily="18" charset="0"/>
              </a:rPr>
              <a:t>Chalmers Tekniska Högskola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Design och Human Factors</a:t>
            </a:r>
          </a:p>
          <a:p>
            <a:r>
              <a:rPr lang="sv-SE" dirty="0">
                <a:latin typeface="Amasis MT Pro" panose="02040504050005020304" pitchFamily="18" charset="0"/>
              </a:rPr>
              <a:t>Försvarets Materielverk</a:t>
            </a:r>
          </a:p>
          <a:p>
            <a:r>
              <a:rPr lang="sv-SE" dirty="0">
                <a:latin typeface="Amasis MT Pro" panose="02040504050005020304" pitchFamily="18" charset="0"/>
              </a:rPr>
              <a:t>Försvarsmakten</a:t>
            </a:r>
          </a:p>
          <a:p>
            <a:r>
              <a:rPr lang="sv-SE" dirty="0">
                <a:latin typeface="Amasis MT Pro" panose="02040504050005020304" pitchFamily="18" charset="0"/>
              </a:rPr>
              <a:t>Kungliga Tekniska Högskolan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Industriell management</a:t>
            </a:r>
          </a:p>
          <a:p>
            <a:r>
              <a:rPr lang="sv-SE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Produktrealisering</a:t>
            </a:r>
          </a:p>
          <a:p>
            <a:r>
              <a:rPr lang="sv-SE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Medie- och informationsteknik</a:t>
            </a:r>
          </a:p>
          <a:p>
            <a:r>
              <a:rPr lang="sv-SE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Institutionen för datavetenskap</a:t>
            </a:r>
          </a:p>
          <a:p>
            <a:r>
              <a:rPr lang="sv-SE" dirty="0">
                <a:latin typeface="Amasis MT Pro" panose="02040504050005020304" pitchFamily="18" charset="0"/>
              </a:rPr>
              <a:t>LFV</a:t>
            </a:r>
          </a:p>
          <a:p>
            <a:r>
              <a:rPr lang="sv-SE" dirty="0">
                <a:latin typeface="Amasis MT Pro" panose="02040504050005020304" pitchFamily="18" charset="0"/>
              </a:rPr>
              <a:t>Lunds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Change at </a:t>
            </a:r>
            <a:r>
              <a:rPr lang="sv-SE" dirty="0" err="1">
                <a:latin typeface="Amasis MT Pro" panose="02040504050005020304" pitchFamily="18" charset="0"/>
              </a:rPr>
              <a:t>work</a:t>
            </a:r>
            <a:endParaRPr lang="sv-SE" dirty="0">
              <a:latin typeface="Amasis MT Pro" panose="02040504050005020304" pitchFamily="18" charset="0"/>
            </a:endParaRPr>
          </a:p>
          <a:p>
            <a:r>
              <a:rPr lang="sv-SE" dirty="0">
                <a:latin typeface="Amasis MT Pro" panose="02040504050005020304" pitchFamily="18" charset="0"/>
              </a:rPr>
              <a:t>Lunds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Trafikflyghögskolan</a:t>
            </a:r>
          </a:p>
          <a:p>
            <a:r>
              <a:rPr lang="sv-SE" dirty="0">
                <a:latin typeface="Amasis MT Pro" panose="02040504050005020304" pitchFamily="18" charset="0"/>
              </a:rPr>
              <a:t>MTO Säkerhet AB</a:t>
            </a:r>
          </a:p>
          <a:p>
            <a:r>
              <a:rPr lang="sv-SE" dirty="0">
                <a:latin typeface="Amasis MT Pro" panose="02040504050005020304" pitchFamily="18" charset="0"/>
              </a:rPr>
              <a:t>Saab Aeronautics</a:t>
            </a:r>
          </a:p>
          <a:p>
            <a:r>
              <a:rPr lang="sv-SE" dirty="0">
                <a:latin typeface="Amasis MT Pro" panose="02040504050005020304" pitchFamily="18" charset="0"/>
              </a:rPr>
              <a:t>Saab Kockums</a:t>
            </a:r>
          </a:p>
          <a:p>
            <a:r>
              <a:rPr lang="sv-SE" dirty="0">
                <a:latin typeface="Amasis MT Pro" panose="02040504050005020304" pitchFamily="18" charset="0"/>
              </a:rPr>
              <a:t>Sjöfartsverket</a:t>
            </a:r>
          </a:p>
          <a:p>
            <a:r>
              <a:rPr lang="sv-SE" dirty="0">
                <a:latin typeface="Amasis MT Pro" panose="02040504050005020304" pitchFamily="18" charset="0"/>
              </a:rPr>
              <a:t>Strålsäkerhetsmyndigheten</a:t>
            </a:r>
          </a:p>
          <a:p>
            <a:r>
              <a:rPr lang="sv-SE" dirty="0">
                <a:latin typeface="Amasis MT Pro" panose="02040504050005020304" pitchFamily="18" charset="0"/>
              </a:rPr>
              <a:t>Trafikverket</a:t>
            </a:r>
          </a:p>
          <a:p>
            <a:r>
              <a:rPr lang="sv-SE" dirty="0">
                <a:latin typeface="Amasis MT Pro" panose="02040504050005020304" pitchFamily="18" charset="0"/>
              </a:rPr>
              <a:t>Transportstyrelsen</a:t>
            </a:r>
          </a:p>
          <a:p>
            <a:r>
              <a:rPr lang="sv-SE" dirty="0">
                <a:latin typeface="Amasis MT Pro" panose="02040504050005020304" pitchFamily="18" charset="0"/>
              </a:rPr>
              <a:t>Uppsala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Institutionen för informationsteknologi</a:t>
            </a:r>
          </a:p>
          <a:p>
            <a:r>
              <a:rPr lang="sv-SE" dirty="0">
                <a:latin typeface="Amasis MT Pro" panose="02040504050005020304" pitchFamily="18" charset="0"/>
              </a:rPr>
              <a:t>VTI</a:t>
            </a:r>
          </a:p>
          <a:p>
            <a:endParaRPr lang="sv-SE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10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7815C419-DF05-EA10-6FA0-BF9DF72F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11. Medlemsansökan (</a:t>
            </a:r>
            <a:r>
              <a:rPr lang="sv-SE" sz="2400" i="1" dirty="0">
                <a:latin typeface="Amasis MT Pro Medium" panose="02040604050005020304" pitchFamily="18" charset="0"/>
              </a:rPr>
              <a:t>beslutspunkt</a:t>
            </a:r>
            <a:r>
              <a:rPr lang="sv-SE" sz="2400" dirty="0">
                <a:latin typeface="Amasis MT Pro Medium" panose="02040604050005020304" pitchFamily="18" charset="0"/>
              </a:rPr>
              <a:t>)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6C17F5DB-1CF6-EF90-A27A-92853B39D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masis MT Pro" panose="02040504050005020304" pitchFamily="18" charset="77"/>
              </a:rPr>
              <a:t>Blekinge Tekniska högskola, </a:t>
            </a:r>
            <a:r>
              <a:rPr lang="sv-SE" sz="1400" b="0" i="0" u="none" strike="noStrike" dirty="0">
                <a:solidFill>
                  <a:srgbClr val="000000"/>
                </a:solidFill>
                <a:effectLst/>
                <a:latin typeface="Amasis MT Pro" panose="02040504050005020304" pitchFamily="18" charset="77"/>
              </a:rPr>
              <a:t>Institutionen för datavetenskap (DIDA)</a:t>
            </a:r>
            <a:endParaRPr lang="sv-SE" sz="2000" dirty="0">
              <a:latin typeface="Amasis MT Pro" panose="02040504050005020304" pitchFamily="18" charset="77"/>
            </a:endParaRPr>
          </a:p>
          <a:p>
            <a:r>
              <a:rPr lang="sv-SE" sz="2000" dirty="0">
                <a:latin typeface="Amasis MT Pro" panose="02040504050005020304" pitchFamily="18" charset="0"/>
              </a:rPr>
              <a:t>OKG AB</a:t>
            </a:r>
          </a:p>
        </p:txBody>
      </p:sp>
    </p:spTree>
    <p:extLst>
      <p:ext uri="{BB962C8B-B14F-4D97-AF65-F5344CB8AC3E}">
        <p14:creationId xmlns:p14="http://schemas.microsoft.com/office/powerpoint/2010/main" val="179409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yrelsemöte mall" id="{9691A14E-89AE-4993-9259-1E6E23EA6696}" vid="{2D22C7E9-DDD3-44D7-B30E-9C28954B8C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Styrelsemöte mall</Template>
  <TotalTime>5636</TotalTime>
  <Words>874</Words>
  <Application>Microsoft Office PowerPoint</Application>
  <PresentationFormat>Bredbild</PresentationFormat>
  <Paragraphs>250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Amasis MT Pro</vt:lpstr>
      <vt:lpstr>Amasis MT Pro Medium</vt:lpstr>
      <vt:lpstr>Arial</vt:lpstr>
      <vt:lpstr>Calibri</vt:lpstr>
      <vt:lpstr>Calibri Light</vt:lpstr>
      <vt:lpstr>Office-tema</vt:lpstr>
      <vt:lpstr>HFN styrelsemöte 21 november 2024, MIT Norrköping</vt:lpstr>
      <vt:lpstr>5. Uppföljning kvartal I-III 2024</vt:lpstr>
      <vt:lpstr>6. Fastställande av budget inför kommande år</vt:lpstr>
      <vt:lpstr>7. Fastställande av verksamhet inför nästkommande år</vt:lpstr>
      <vt:lpstr>8. Valberedningens förslag till val av styrelse</vt:lpstr>
      <vt:lpstr>8. Valberedningens förslag till val av styrelse forts.</vt:lpstr>
      <vt:lpstr>9. Styrelsens förslag till valberedning (beslutspunkt)</vt:lpstr>
      <vt:lpstr>10. Medlemsstatus</vt:lpstr>
      <vt:lpstr>11. Medlemsansökan (beslutspunkt)</vt:lpstr>
      <vt:lpstr>12. Verksamhetsrapportering</vt:lpstr>
      <vt:lpstr>13. Vetenskapliga frågor</vt:lpstr>
      <vt:lpstr>14. Uppföljning föregående möte</vt:lpstr>
      <vt:lpstr>15. 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HFN styrelsemöte 3 maj 2024, Flygskolan Malmen</dc:title>
  <dc:creator>Elin Montecinos</dc:creator>
  <cp:lastModifiedBy>Elin Montecinos</cp:lastModifiedBy>
  <cp:revision>18</cp:revision>
  <dcterms:created xsi:type="dcterms:W3CDTF">2024-03-21T07:50:56Z</dcterms:created>
  <dcterms:modified xsi:type="dcterms:W3CDTF">2024-11-21T06:37:18Z</dcterms:modified>
</cp:coreProperties>
</file>