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sldIdLst>
    <p:sldId id="256" r:id="rId3"/>
    <p:sldId id="257" r:id="rId4"/>
    <p:sldId id="260" r:id="rId5"/>
    <p:sldId id="261" r:id="rId6"/>
    <p:sldId id="258" r:id="rId7"/>
    <p:sldId id="259" r:id="rId8"/>
    <p:sldId id="262" r:id="rId9"/>
    <p:sldId id="263" r:id="rId10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9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_Skog(ljus)">
    <p:bg>
      <p:bgPr>
        <a:solidFill>
          <a:srgbClr val="DFE5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A312E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C5B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49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Punktlista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4867" y="1707445"/>
            <a:ext cx="3527734" cy="28871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Forsvarsmakten Sans"/>
              </a:defRPr>
            </a:lvl5pPr>
            <a:lvl6pPr marL="2571750" indent="-285750">
              <a:buFont typeface="Forsvarsmakten Sans" pitchFamily="2" charset="0"/>
              <a:buChar char="≥"/>
              <a:defRPr/>
            </a:lvl6pPr>
            <a:lvl7pPr marL="3028950" indent="-285750">
              <a:buFont typeface="Forsvarsmakten Sans" pitchFamily="2" charset="0"/>
              <a:buChar char="≥"/>
              <a:defRPr/>
            </a:lvl7pPr>
            <a:lvl8pPr marL="3486150" indent="-285750">
              <a:buFont typeface="Forsvarsmakten Sans" pitchFamily="2" charset="0"/>
              <a:buChar char="≥"/>
              <a:defRPr/>
            </a:lvl8pPr>
            <a:lvl9pPr marL="3943350" indent="-285750">
              <a:buFont typeface="Forsvarsmakten Sans" pitchFamily="2" charset="0"/>
              <a:buChar char="≥"/>
              <a:defRPr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576763" y="0"/>
            <a:ext cx="45672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0"/>
            <a:ext cx="3534314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5943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itchFamily="34" charset="0"/>
              <a:buNone/>
              <a:defRPr/>
            </a:lvl5pPr>
            <a:lvl6pPr marL="2286000" indent="0">
              <a:buNone/>
              <a:defRPr/>
            </a:lvl6pPr>
          </a:lstStyle>
          <a:p>
            <a:r>
              <a:rPr lang="sv-SE" dirty="0" smtClean="0"/>
              <a:t>Klicka på ikonen för att lägga till en bild</a:t>
            </a:r>
          </a:p>
          <a:p>
            <a:pPr lvl="4"/>
            <a:endParaRPr lang="sv-SE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3620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14867" y="1214840"/>
            <a:ext cx="3846689" cy="3224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1430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002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057400" indent="-22860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571750" indent="-28575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6pPr>
            <a:lvl7pPr marL="3028950" indent="-28575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7pPr>
            <a:lvl8pPr marL="34861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8pPr>
            <a:lvl9pPr marL="3886200" indent="-228600">
              <a:buFont typeface="Forsvarsmakten Sans" pitchFamily="2" charset="0"/>
              <a:buChar char="≥"/>
              <a:defRPr sz="1400">
                <a:latin typeface="Forsvarsmakten Sans" pitchFamily="2" charset="0"/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	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543778" y="1214840"/>
            <a:ext cx="3850747" cy="3224560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2860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6pPr>
            <a:lvl7pPr marL="27432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7pPr>
            <a:lvl8pPr marL="29718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8pPr>
            <a:lvl9pPr marL="3657600" indent="0">
              <a:buFont typeface="Forsvarsmakten Sans" pitchFamily="2" charset="0"/>
              <a:buNone/>
              <a:defRPr sz="1400">
                <a:latin typeface="Forsvarsmakten Sans" pitchFamily="2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Klicka här för att ändra format på bakgrundstexten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två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tre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fyra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fem</a:t>
            </a:r>
          </a:p>
          <a:p>
            <a:pPr marL="22860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6</a:t>
            </a:r>
          </a:p>
          <a:p>
            <a:pPr marL="2743200" marR="0" lvl="6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7</a:t>
            </a:r>
          </a:p>
          <a:p>
            <a:pPr marL="3200400" marR="0" lvl="7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8</a:t>
            </a:r>
          </a:p>
          <a:p>
            <a:pPr marL="3886200" marR="0" lvl="8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9</a:t>
            </a:r>
          </a:p>
          <a:p>
            <a:pPr marL="3886200" marR="0" lvl="8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svarsmakten Sans" pitchFamily="2" charset="0"/>
              <a:ea typeface="+mn-ea"/>
              <a:cs typeface="+mn-cs"/>
            </a:endParaRPr>
          </a:p>
          <a:p>
            <a:pPr marL="3200400" marR="0" lvl="7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orsvarsmakten Sans" pitchFamily="2" charset="0"/>
              <a:ea typeface="+mn-ea"/>
              <a:cs typeface="+mn-cs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4367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innehållsdelar_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457200" y="2088444"/>
            <a:ext cx="4089822" cy="2506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  <a:endParaRPr lang="sv-SE" dirty="0"/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408287" y="1230674"/>
            <a:ext cx="4138735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3" hasCustomPrompt="1"/>
          </p:nvPr>
        </p:nvSpPr>
        <p:spPr>
          <a:xfrm>
            <a:off x="4761089" y="2088444"/>
            <a:ext cx="4089822" cy="25061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1pPr>
            <a:lvl2pPr marL="742950" indent="-28575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2pPr>
            <a:lvl3pPr marL="11430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3pPr>
            <a:lvl4pPr marL="16002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000000"/>
                </a:solidFill>
                <a:latin typeface="Forsvarsmakten Sans"/>
              </a:defRPr>
            </a:lvl5pPr>
            <a:lvl6pPr marL="2571750" indent="-285750">
              <a:buFont typeface="Forsvarsmakten Sans" pitchFamily="2" charset="0"/>
              <a:buChar char="≥"/>
              <a:defRPr/>
            </a:lvl6pPr>
            <a:lvl7pPr marL="3028950" indent="-285750">
              <a:buFont typeface="Forsvarsmakten Sans" pitchFamily="2" charset="0"/>
              <a:buChar char="≥"/>
              <a:defRPr/>
            </a:lvl7pPr>
            <a:lvl8pPr marL="3486150" indent="-285750">
              <a:buFont typeface="Forsvarsmakten Sans" pitchFamily="2" charset="0"/>
              <a:buChar char="≥"/>
              <a:defRPr/>
            </a:lvl8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  <a:endParaRPr lang="sv-SE" dirty="0"/>
          </a:p>
        </p:txBody>
      </p:sp>
      <p:sp>
        <p:nvSpPr>
          <p:cNvPr id="14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4712176" y="1230674"/>
            <a:ext cx="4138735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0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9808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754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Skog(mork)">
    <p:bg>
      <p:bgPr>
        <a:solidFill>
          <a:srgbClr val="3E4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C5B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39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Hav(mork)">
    <p:bg>
      <p:bgPr>
        <a:solidFill>
          <a:srgbClr val="434B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BBC5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969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Jord(mork)">
    <p:bg>
      <p:bgPr>
        <a:solidFill>
          <a:srgbClr val="4947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-418353" y="13297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C4BBA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7377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_Aska(mork)">
    <p:bg>
      <p:bgPr>
        <a:solidFill>
          <a:srgbClr val="5D5D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09D9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9697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Aska(mo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0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Hav(ljus)">
    <p:bg>
      <p:bgPr>
        <a:solidFill>
          <a:srgbClr val="DBE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A2E31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CBBC5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432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408287" y="1399909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6600" b="0" i="0">
                <a:solidFill>
                  <a:srgbClr val="FFFFFF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7795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525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1E68870-8F45-4C91-9685-8579097344BD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2DD83DF-D2FE-4690-93D9-691A33E0A50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224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Jord(ljus)">
    <p:bg>
      <p:bgPr>
        <a:solidFill>
          <a:srgbClr val="E5E3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312F2A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C4BBA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7951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Aska(ljus)"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201F1C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/>
              <a:t>Klicka här för att </a:t>
            </a:r>
            <a:br>
              <a:rPr lang="sv-SE"/>
            </a:br>
            <a:r>
              <a:rPr lang="sv-SE"/>
              <a:t>ändra format</a:t>
            </a:r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A09D9B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808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408287" y="1579484"/>
            <a:ext cx="7148102" cy="6513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4800" b="0" i="0">
                <a:solidFill>
                  <a:srgbClr val="000000"/>
                </a:solidFill>
                <a:latin typeface="Forsvarsmakten Sans Stencil"/>
                <a:cs typeface="Forsvarsmakten Sans Stencil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3226" y="1361363"/>
            <a:ext cx="5562344" cy="19220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200" b="0" i="0">
                <a:solidFill>
                  <a:srgbClr val="000000"/>
                </a:solidFill>
                <a:latin typeface="Forsvarsmakten Sans Light"/>
                <a:cs typeface="Forsvarsmakt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207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_Inne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8287" y="1290482"/>
            <a:ext cx="8278513" cy="312629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>
              <a:buFont typeface="Forsvarsmakten Sans" pitchFamily="2" charset="0"/>
              <a:buChar char="≥"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573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717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6pPr>
            <a:lvl7pPr marL="30861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5433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4000500" indent="-34290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2</a:t>
            </a:r>
          </a:p>
          <a:p>
            <a:pPr lvl="2"/>
            <a:r>
              <a:rPr lang="sv-SE" dirty="0" smtClean="0"/>
              <a:t>3</a:t>
            </a:r>
          </a:p>
          <a:p>
            <a:pPr lvl="3"/>
            <a:r>
              <a:rPr lang="sv-SE" dirty="0" smtClean="0"/>
              <a:t>4</a:t>
            </a:r>
          </a:p>
          <a:p>
            <a:pPr lvl="4"/>
            <a:r>
              <a:rPr lang="sv-SE" dirty="0" smtClean="0"/>
              <a:t>5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	</a:t>
            </a:r>
          </a:p>
          <a:p>
            <a:pPr lvl="8"/>
            <a:r>
              <a:rPr lang="sv-SE" dirty="0" smtClean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600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Ingress_Inne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4637" y="1961446"/>
            <a:ext cx="7437491" cy="22295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Font typeface="Arial" pitchFamily="34" charset="0"/>
              <a:buNone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001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145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6pPr>
            <a:lvl7pPr marL="30289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4861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3943350" indent="-285750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404637" y="1298400"/>
            <a:ext cx="7455252" cy="493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2400" b="0" i="0">
                <a:latin typeface="Forsvarsmakten Sans Light"/>
                <a:cs typeface="Forsvarsmakten Sans Light"/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518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19693" y="1290483"/>
            <a:ext cx="8229600" cy="307493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1pPr>
            <a:lvl2pPr marL="7429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2pPr>
            <a:lvl3pPr marL="12001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3pPr>
            <a:lvl4pPr marL="16573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4pPr>
            <a:lvl5pPr marL="2114550" indent="-285750">
              <a:buSzPct val="100000"/>
              <a:buFont typeface="Forsvarsmakten Sans" pitchFamily="2" charset="0"/>
              <a:buChar char="≥"/>
              <a:defRPr sz="1400">
                <a:solidFill>
                  <a:srgbClr val="000000"/>
                </a:solidFill>
                <a:latin typeface="Forsvarsmakten Sans" pitchFamily="2" charset="0"/>
              </a:defRPr>
            </a:lvl5pPr>
            <a:lvl6pPr marL="25717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6pPr>
            <a:lvl7pPr marL="30289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7pPr>
            <a:lvl8pPr marL="34861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8pPr>
            <a:lvl9pPr marL="3943350" indent="-285750">
              <a:buFont typeface="Forsvarsmakten Sans" pitchFamily="2" charset="0"/>
              <a:buChar char="≥"/>
              <a:defRPr sz="1400" baseline="0">
                <a:latin typeface="Forsvarsmakten Sans" pitchFamily="2" charset="0"/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  <a:p>
            <a:pPr lvl="5"/>
            <a:r>
              <a:rPr lang="sv-SE" dirty="0" smtClean="0"/>
              <a:t>Nivå 6</a:t>
            </a:r>
          </a:p>
          <a:p>
            <a:pPr lvl="6"/>
            <a:r>
              <a:rPr lang="sv-SE" dirty="0" smtClean="0"/>
              <a:t>Nivå 7</a:t>
            </a:r>
          </a:p>
          <a:p>
            <a:pPr lvl="7"/>
            <a:r>
              <a:rPr lang="sv-SE" dirty="0" smtClean="0"/>
              <a:t>Nivå 8</a:t>
            </a:r>
          </a:p>
          <a:p>
            <a:pPr lvl="8"/>
            <a:r>
              <a:rPr lang="sv-SE" dirty="0" smtClean="0"/>
              <a:t>Nivå 9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7" y="606250"/>
            <a:ext cx="6493631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14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_Innehall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08287" y="1635396"/>
            <a:ext cx="3773703" cy="2767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 algn="l">
              <a:buFont typeface="Forsvarsmakten Sans" pitchFamily="2" charset="0"/>
              <a:buChar char="≥"/>
              <a:defRPr sz="1400" b="0" i="0">
                <a:solidFill>
                  <a:schemeClr val="tx1"/>
                </a:solidFill>
                <a:latin typeface="Forsvarsmakten Sans" pitchFamily="2" charset="0"/>
                <a:cs typeface="Forsvarsmakten Sans" pitchFamily="2" charset="0"/>
              </a:defRPr>
            </a:lvl1pPr>
            <a:lvl2pPr marL="742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2pPr>
            <a:lvl3pPr marL="12001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3pPr>
            <a:lvl4pPr marL="1657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4pPr>
            <a:lvl5pPr marL="21145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5pPr>
            <a:lvl6pPr marL="25717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6pPr>
            <a:lvl7pPr marL="30289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7pPr>
            <a:lvl8pPr marL="34861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8pPr>
            <a:lvl9pPr marL="3943350" indent="-285750" algn="l">
              <a:buFont typeface="Forsvarsmakten Sans" pitchFamily="2" charset="0"/>
              <a:buChar char="≥"/>
              <a:defRPr sz="1400">
                <a:solidFill>
                  <a:schemeClr val="tx1"/>
                </a:solidFill>
                <a:latin typeface="Forsvarsmakten Sans" pitchFamily="2" charset="0"/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  <a:p>
            <a:pPr lvl="1"/>
            <a:r>
              <a:rPr lang="sv-SE" dirty="0" smtClean="0"/>
              <a:t>2</a:t>
            </a:r>
          </a:p>
          <a:p>
            <a:pPr lvl="2"/>
            <a:r>
              <a:rPr lang="sv-SE" dirty="0" smtClean="0"/>
              <a:t>3</a:t>
            </a:r>
          </a:p>
          <a:p>
            <a:pPr lvl="3"/>
            <a:r>
              <a:rPr lang="sv-SE" dirty="0" smtClean="0"/>
              <a:t>4</a:t>
            </a:r>
          </a:p>
          <a:p>
            <a:pPr lvl="4"/>
            <a:r>
              <a:rPr lang="sv-SE" dirty="0" smtClean="0"/>
              <a:t>5</a:t>
            </a:r>
          </a:p>
          <a:p>
            <a:pPr lvl="5"/>
            <a:r>
              <a:rPr lang="sv-SE" dirty="0" smtClean="0"/>
              <a:t>6</a:t>
            </a:r>
          </a:p>
          <a:p>
            <a:pPr lvl="6"/>
            <a:r>
              <a:rPr lang="sv-SE" dirty="0" smtClean="0"/>
              <a:t>7</a:t>
            </a:r>
          </a:p>
          <a:p>
            <a:pPr lvl="7"/>
            <a:r>
              <a:rPr lang="sv-SE" dirty="0" smtClean="0"/>
              <a:t>8</a:t>
            </a:r>
          </a:p>
          <a:p>
            <a:pPr lvl="8"/>
            <a:r>
              <a:rPr lang="sv-SE" dirty="0" smtClean="0"/>
              <a:t>9</a:t>
            </a:r>
          </a:p>
          <a:p>
            <a:pPr lvl="1"/>
            <a:endParaRPr lang="sv-SE" dirty="0" smtClean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4576763" y="0"/>
            <a:ext cx="4567237" cy="5143500"/>
          </a:xfrm>
          <a:prstGeom prst="rect">
            <a:avLst/>
          </a:prstGeom>
        </p:spPr>
        <p:txBody>
          <a:bodyPr/>
          <a:lstStyle>
            <a:lvl1pPr>
              <a:defRPr>
                <a:latin typeface="Forsvarsmakten Sans"/>
              </a:defRPr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408288" y="606250"/>
            <a:ext cx="3534314" cy="4291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200" b="0" i="0">
                <a:solidFill>
                  <a:srgbClr val="000000"/>
                </a:solidFill>
                <a:latin typeface="Forsvarsmakten Sans Condensed"/>
                <a:cs typeface="Forsvarsmakten Sans Condensed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913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6" y="4676416"/>
            <a:ext cx="905099" cy="2656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481959" y="4767263"/>
            <a:ext cx="10972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06FD-7C1A-4ACE-A40F-82D40B4826B2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4913" y="4767263"/>
            <a:ext cx="389093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608904" y="4767263"/>
            <a:ext cx="207789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113F-E552-40DF-9084-473ADDE88E2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87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FM Sans 09 Bold Condense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b="0" i="0" kern="1200" baseline="0">
          <a:solidFill>
            <a:schemeClr val="tx1"/>
          </a:solidFill>
          <a:latin typeface="Forsvarsmakten Sans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Forsvarsmakten Sans" pitchFamily="2" charset="0"/>
        <a:buChar char="≥"/>
        <a:defRPr sz="1400" kern="1200">
          <a:solidFill>
            <a:schemeClr val="tx1"/>
          </a:solidFill>
          <a:latin typeface="Forsvarsmakten Sans" pitchFamily="2" charset="0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2" y="4674362"/>
            <a:ext cx="908046" cy="2671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483201" y="4767263"/>
            <a:ext cx="10980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68870-8F45-4C91-9685-8579097344BD}" type="datetimeFigureOut">
              <a:rPr lang="sv-SE" smtClean="0"/>
              <a:t>2024-11-05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4913" y="4767263"/>
            <a:ext cx="3891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09599" y="4767263"/>
            <a:ext cx="2077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83DF-D2FE-4690-93D9-691A33E0A508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Redigera format för bakgrundstext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två</a:t>
            </a:r>
          </a:p>
          <a:p>
            <a:pPr marL="342900" marR="0" lvl="2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tre</a:t>
            </a:r>
          </a:p>
          <a:p>
            <a:pPr marL="342900" marR="0" lvl="3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fyra</a:t>
            </a:r>
          </a:p>
          <a:p>
            <a:pPr marL="342900" marR="0" lvl="4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Forsvarsmakten Sans" pitchFamily="2" charset="0"/>
              <a:buChar char="≥"/>
              <a:tabLst/>
              <a:defRPr/>
            </a:pPr>
            <a:r>
              <a:rPr kumimoji="0" lang="sv-S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orsvarsmakten Sans" pitchFamily="2" charset="0"/>
                <a:ea typeface="+mn-ea"/>
                <a:cs typeface="+mn-cs"/>
              </a:rPr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2850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Forsvarsmakten Sans" pitchFamily="2" charset="0"/>
        <a:buChar char="≥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Säkerhetskultur </a:t>
            </a:r>
            <a:br>
              <a:rPr lang="sv-SE" dirty="0" smtClean="0"/>
            </a:br>
            <a:r>
              <a:rPr lang="sv-SE" sz="2800" i="1" dirty="0" smtClean="0">
                <a:solidFill>
                  <a:schemeClr val="bg2">
                    <a:lumMod val="90000"/>
                  </a:schemeClr>
                </a:solidFill>
              </a:rPr>
              <a:t>på olika nivåer</a:t>
            </a:r>
            <a:endParaRPr lang="sv-SE"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HFN 24-11-01 LiU,</a:t>
            </a:r>
            <a:r>
              <a:rPr lang="sv-SE" dirty="0"/>
              <a:t> Mj Tina Kempe, HKV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56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2963"/>
          <a:stretch/>
        </p:blipFill>
        <p:spPr>
          <a:xfrm>
            <a:off x="1524000" y="0"/>
            <a:ext cx="7620000" cy="507206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  <a:endParaRPr lang="sv-SE" dirty="0"/>
          </a:p>
        </p:txBody>
      </p:sp>
      <p:sp>
        <p:nvSpPr>
          <p:cNvPr id="3" name="Underrubrik 2"/>
          <p:cNvSpPr>
            <a:spLocks noGrp="1" noChangeAspect="1"/>
          </p:cNvSpPr>
          <p:nvPr>
            <p:ph type="subTitle" idx="1"/>
          </p:nvPr>
        </p:nvSpPr>
        <p:spPr>
          <a:xfrm>
            <a:off x="408276" y="1290481"/>
            <a:ext cx="10200200" cy="3852000"/>
          </a:xfrm>
        </p:spPr>
        <p:txBody>
          <a:bodyPr/>
          <a:lstStyle/>
          <a:p>
            <a:r>
              <a:rPr lang="sv-SE" b="1" dirty="0" smtClean="0"/>
              <a:t>Vad är SÄKERHETSKULTUR? </a:t>
            </a:r>
          </a:p>
          <a:p>
            <a:r>
              <a:rPr lang="sv-SE" dirty="0" smtClean="0"/>
              <a:t>Skiljer sig Försvarsmakten(=FM) från andra verksamheter?</a:t>
            </a:r>
          </a:p>
          <a:p>
            <a:r>
              <a:rPr lang="sv-SE" dirty="0" smtClean="0"/>
              <a:t>Är ”säkerhetskultur” homogen i  Försvarsmakten?</a:t>
            </a:r>
          </a:p>
          <a:p>
            <a:endParaRPr lang="sv-SE" dirty="0" smtClean="0"/>
          </a:p>
          <a:p>
            <a:r>
              <a:rPr lang="sv-SE" dirty="0" smtClean="0"/>
              <a:t>Olika aktiviteter Försvarsmakten genomför idag</a:t>
            </a:r>
            <a:endParaRPr lang="sv-SE" dirty="0"/>
          </a:p>
        </p:txBody>
      </p:sp>
      <p:pic>
        <p:nvPicPr>
          <p:cNvPr id="1026" name="Picture 2" descr="https://samarbetsytor.emilia.swedi.mil.se/samarbetsytor/f7logesatenas/Bilder%20emmsch02/flygpl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144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amarbetsytor.emilia.swedi.mil.se/samarbetsytor/f7logesatenas/Bilder%20emmsch02/flygpl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14400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2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SR_5014.JPG (2144×142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051" y="3060131"/>
            <a:ext cx="3136758" cy="20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08287" y="426368"/>
            <a:ext cx="6493631" cy="429161"/>
          </a:xfrm>
        </p:spPr>
        <p:txBody>
          <a:bodyPr/>
          <a:lstStyle/>
          <a:p>
            <a:r>
              <a:rPr lang="sv-SE" sz="2400" dirty="0" smtClean="0"/>
              <a:t>Olika begrepp och påverkare för att prata säkerhetskultur i Försvarsmakten</a:t>
            </a:r>
            <a:endParaRPr lang="sv-SE" sz="2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8287" y="1290488"/>
            <a:ext cx="8278513" cy="30148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dirty="0" smtClean="0"/>
              <a:t>Värdegrund [ÖB]</a:t>
            </a:r>
          </a:p>
          <a:p>
            <a:pPr marL="457200" lvl="1" indent="0">
              <a:buNone/>
            </a:pPr>
            <a:r>
              <a:rPr lang="sv-SE" dirty="0" smtClean="0"/>
              <a:t>Moral, Etik, Värderingar, Attityder och Uppträdande</a:t>
            </a:r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400" dirty="0"/>
              <a:t>Verksamhetssäkerhet [verksamhetsansvarig chef]</a:t>
            </a:r>
          </a:p>
          <a:p>
            <a:pPr marL="457200" lvl="1" indent="0">
              <a:buNone/>
            </a:pPr>
            <a:r>
              <a:rPr lang="sv-SE" dirty="0" smtClean="0"/>
              <a:t>Flygsäkerhet*, </a:t>
            </a:r>
            <a:r>
              <a:rPr lang="sv-SE" dirty="0"/>
              <a:t>sjösäkerhet, arbetsmiljö, elsäkerhet, utbildning av personal </a:t>
            </a:r>
            <a:r>
              <a:rPr lang="sv-SE" dirty="0" smtClean="0"/>
              <a:t>mm</a:t>
            </a:r>
          </a:p>
          <a:p>
            <a:pPr marL="457200" lvl="1" indent="0">
              <a:buNone/>
            </a:pPr>
            <a:r>
              <a:rPr lang="sv-SE" i="1" dirty="0" smtClean="0"/>
              <a:t>Regler Militär Luftfart</a:t>
            </a:r>
            <a:r>
              <a:rPr lang="sv-SE" dirty="0" smtClean="0"/>
              <a:t>+ </a:t>
            </a:r>
            <a:r>
              <a:rPr lang="sv-SE" i="1" dirty="0" smtClean="0"/>
              <a:t>Reglemente Ledning Militär Luftfart </a:t>
            </a:r>
            <a:r>
              <a:rPr lang="sv-SE" dirty="0" smtClean="0"/>
              <a:t>(Försvarsmaktens tillämpningsbestämmelser)</a:t>
            </a:r>
            <a:endParaRPr lang="sv-SE" dirty="0"/>
          </a:p>
          <a:p>
            <a:pPr marL="457200" lvl="1" indent="0">
              <a:buNone/>
            </a:pPr>
            <a:r>
              <a:rPr lang="sv-SE" i="1" dirty="0" smtClean="0"/>
              <a:t>Regler Militär Sjöfart</a:t>
            </a:r>
          </a:p>
          <a:p>
            <a:pPr marL="457200" lvl="1" indent="0">
              <a:buNone/>
            </a:pPr>
            <a:r>
              <a:rPr lang="sv-SE" i="1" dirty="0" smtClean="0"/>
              <a:t>SäkR (</a:t>
            </a:r>
            <a:r>
              <a:rPr lang="sv-SE" i="1" dirty="0"/>
              <a:t>R</a:t>
            </a:r>
            <a:r>
              <a:rPr lang="sv-SE" i="1" dirty="0" smtClean="0"/>
              <a:t>eglemente Verksamhetssäkerhet drygt 10 st.) mm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*1 luftrum civilt och militärt</a:t>
            </a:r>
          </a:p>
        </p:txBody>
      </p:sp>
    </p:spTree>
    <p:extLst>
      <p:ext uri="{BB962C8B-B14F-4D97-AF65-F5344CB8AC3E}">
        <p14:creationId xmlns:p14="http://schemas.microsoft.com/office/powerpoint/2010/main" val="36534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2926829"/>
            <a:ext cx="3327400" cy="2216671"/>
          </a:xfrm>
          <a:prstGeom prst="rect">
            <a:avLst/>
          </a:prstGeom>
        </p:spPr>
      </p:pic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404637" y="732253"/>
            <a:ext cx="7437491" cy="3832252"/>
          </a:xfrm>
        </p:spPr>
        <p:txBody>
          <a:bodyPr/>
          <a:lstStyle/>
          <a:p>
            <a:r>
              <a:rPr lang="sv-SE" dirty="0"/>
              <a:t>Operationsledning [ROE-Säkerhetskultur? ]</a:t>
            </a:r>
          </a:p>
          <a:p>
            <a:pPr marL="457200" lvl="1" indent="0">
              <a:buNone/>
            </a:pPr>
            <a:r>
              <a:rPr lang="sv-SE" dirty="0" smtClean="0"/>
              <a:t>”Leder striden”</a:t>
            </a:r>
            <a:endParaRPr lang="sv-SE" dirty="0"/>
          </a:p>
          <a:p>
            <a:endParaRPr lang="sv-SE" dirty="0"/>
          </a:p>
          <a:p>
            <a:pPr marL="0" lvl="1" indent="269875">
              <a:buNone/>
            </a:pPr>
            <a:endParaRPr lang="sv-SE" dirty="0"/>
          </a:p>
          <a:p>
            <a:pPr marL="0" lvl="1" indent="0">
              <a:buNone/>
            </a:pPr>
            <a:r>
              <a:rPr lang="sv-SE" dirty="0"/>
              <a:t>Teknisk Design (systemsäkerhet, del av verksamhetssäkerhet) [Centrala tekniska chefer]</a:t>
            </a:r>
          </a:p>
          <a:p>
            <a:pPr marL="457200" lvl="2" indent="0">
              <a:buNone/>
            </a:pPr>
            <a:r>
              <a:rPr lang="sv-SE" dirty="0"/>
              <a:t>Krav på underhåll, systemet uppfyller krav mm</a:t>
            </a:r>
          </a:p>
          <a:p>
            <a:pPr marL="285750" lvl="2"/>
            <a:endParaRPr lang="sv-SE" dirty="0"/>
          </a:p>
          <a:p>
            <a:pPr marL="0" lvl="2" indent="0">
              <a:buNone/>
            </a:pPr>
            <a:r>
              <a:rPr lang="sv-SE" dirty="0"/>
              <a:t>Materielförsörjning </a:t>
            </a:r>
            <a:endParaRPr lang="sv-SE" dirty="0" smtClean="0"/>
          </a:p>
          <a:p>
            <a:pPr marL="0" lvl="2" indent="0">
              <a:buNone/>
            </a:pPr>
            <a:r>
              <a:rPr lang="sv-SE" dirty="0"/>
              <a:t>	</a:t>
            </a:r>
            <a:r>
              <a:rPr lang="sv-SE" dirty="0" smtClean="0"/>
              <a:t>System </a:t>
            </a:r>
            <a:r>
              <a:rPr lang="sv-SE" dirty="0"/>
              <a:t>engineering (till viss </a:t>
            </a:r>
            <a:r>
              <a:rPr lang="sv-SE" dirty="0" smtClean="0"/>
              <a:t>del) och systemsamverkan </a:t>
            </a:r>
            <a:r>
              <a:rPr lang="sv-SE" dirty="0"/>
              <a:t>[FST STÖD MTRL</a:t>
            </a:r>
          </a:p>
          <a:p>
            <a:pPr marL="400050" lvl="3" indent="0">
              <a:buNone/>
            </a:pPr>
            <a:r>
              <a:rPr lang="sv-SE" dirty="0" err="1" smtClean="0"/>
              <a:t>Utb</a:t>
            </a:r>
            <a:r>
              <a:rPr lang="sv-SE" dirty="0" smtClean="0"/>
              <a:t>, verkstadskapacitet  [FST STÖD LOG]</a:t>
            </a:r>
          </a:p>
          <a:p>
            <a:pPr marL="400050" lvl="3" indent="0">
              <a:buNone/>
            </a:pPr>
            <a:r>
              <a:rPr lang="sv-SE" dirty="0" smtClean="0"/>
              <a:t>Teknisk tjänst, anvisningar </a:t>
            </a:r>
            <a:r>
              <a:rPr lang="sv-SE" dirty="0"/>
              <a:t>[FST STÖD LOG</a:t>
            </a:r>
            <a:r>
              <a:rPr lang="sv-SE" dirty="0" smtClean="0"/>
              <a:t>]</a:t>
            </a:r>
          </a:p>
          <a:p>
            <a:pPr marL="400050" lvl="3" indent="0">
              <a:buNone/>
            </a:pPr>
            <a:r>
              <a:rPr lang="sv-SE" dirty="0" smtClean="0"/>
              <a:t>Beställning, budget och ägar-representant [MOAC]</a:t>
            </a:r>
          </a:p>
          <a:p>
            <a:pPr marL="400050" lvl="3" indent="0">
              <a:buNone/>
            </a:pPr>
            <a:endParaRPr lang="sv-SE" dirty="0"/>
          </a:p>
          <a:p>
            <a:r>
              <a:rPr lang="sv-SE" b="1" dirty="0" smtClean="0"/>
              <a:t>Försvarsdepartementet</a:t>
            </a:r>
            <a:r>
              <a:rPr lang="sv-SE" b="1" dirty="0"/>
              <a:t>, Regering, Riksdag</a:t>
            </a:r>
            <a:r>
              <a:rPr lang="sv-SE" dirty="0"/>
              <a:t>	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43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 smtClean="0"/>
              <a:t>Vad är speciellt för försvarsmakten</a:t>
            </a:r>
            <a:endParaRPr lang="sv-SE" sz="2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600" dirty="0" smtClean="0"/>
              <a:t>Uppgift: </a:t>
            </a:r>
            <a:r>
              <a:rPr lang="sv-SE" sz="3600" dirty="0" smtClean="0">
                <a:solidFill>
                  <a:srgbClr val="0070C0"/>
                </a:solidFill>
              </a:rPr>
              <a:t>Väpnad strid</a:t>
            </a:r>
            <a:endParaRPr lang="sv-SE" dirty="0" smtClean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r>
              <a:rPr lang="sv-SE" sz="2400" dirty="0" smtClean="0"/>
              <a:t>Utmaningar</a:t>
            </a:r>
          </a:p>
          <a:p>
            <a:pPr marL="1371600" lvl="3" indent="0">
              <a:buNone/>
            </a:pPr>
            <a:r>
              <a:rPr lang="sv-SE" dirty="0" smtClean="0"/>
              <a:t>Soldater(anställda, värnpliktiga, repetitionsinkallade) i fred och krig</a:t>
            </a:r>
          </a:p>
          <a:p>
            <a:pPr marL="1371600" lvl="3" indent="0">
              <a:buNone/>
            </a:pPr>
            <a:r>
              <a:rPr lang="sv-SE" dirty="0" smtClean="0"/>
              <a:t>Skarpa vapen</a:t>
            </a:r>
          </a:p>
          <a:p>
            <a:pPr marL="1371600" lvl="3" indent="0">
              <a:buNone/>
            </a:pPr>
            <a:r>
              <a:rPr lang="sv-SE" dirty="0" smtClean="0"/>
              <a:t>Komplicerad/ Avancerade system</a:t>
            </a:r>
          </a:p>
          <a:p>
            <a:pPr marL="1371600" lvl="3" indent="0">
              <a:buNone/>
            </a:pPr>
            <a:r>
              <a:rPr lang="sv-SE" dirty="0" smtClean="0"/>
              <a:t>NATO/ samarbetsavtal </a:t>
            </a:r>
            <a:r>
              <a:rPr lang="sv-SE" dirty="0" smtClean="0"/>
              <a:t>SSP-</a:t>
            </a:r>
            <a:r>
              <a:rPr lang="sv-SE" dirty="0" smtClean="0"/>
              <a:t>National </a:t>
            </a:r>
            <a:r>
              <a:rPr lang="sv-SE" dirty="0" err="1" smtClean="0"/>
              <a:t>Guard</a:t>
            </a:r>
            <a:r>
              <a:rPr lang="sv-SE" dirty="0" smtClean="0"/>
              <a:t> </a:t>
            </a:r>
            <a:r>
              <a:rPr lang="sv-SE" dirty="0" smtClean="0"/>
              <a:t>/nordiska samarbetsavtal</a:t>
            </a:r>
          </a:p>
          <a:p>
            <a:pPr marL="1371600" lvl="3" indent="0">
              <a:buNone/>
            </a:pPr>
            <a:r>
              <a:rPr lang="sv-SE" dirty="0" smtClean="0"/>
              <a:t>Sömn/Hunger/Vaksamhet/Kyla mm</a:t>
            </a:r>
          </a:p>
          <a:p>
            <a:pPr marL="1371600" lvl="3" indent="0">
              <a:buNone/>
            </a:pPr>
            <a:endParaRPr lang="sv-SE" dirty="0" smtClean="0"/>
          </a:p>
        </p:txBody>
      </p:sp>
      <p:pic>
        <p:nvPicPr>
          <p:cNvPr id="3074" name="Picture 2" descr="AUD 2024 stridsvagn 122.jpg (695×966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65" y="1290482"/>
            <a:ext cx="1677035" cy="23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amarbetsytor.emilia.swedi.mil.se/samarbetsytor/p7utbstodeteknisktjanst/tekniskaavdelningen/PublishingImages/20200210_P7_felsun02_GSSK_GU_radiol%C3%A4nk%20(7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18" y="1821221"/>
            <a:ext cx="207264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404637" y="1214203"/>
            <a:ext cx="7437491" cy="2976797"/>
          </a:xfrm>
        </p:spPr>
        <p:txBody>
          <a:bodyPr/>
          <a:lstStyle/>
          <a:p>
            <a:r>
              <a:rPr lang="sv-SE" dirty="0" smtClean="0"/>
              <a:t>Ex</a:t>
            </a:r>
          </a:p>
          <a:p>
            <a:r>
              <a:rPr lang="sv-SE" dirty="0" smtClean="0"/>
              <a:t>Grundläggande träning (organisation, regelverk och human factor), obligatoriskt för visa personalkategorier.</a:t>
            </a:r>
          </a:p>
          <a:p>
            <a:endParaRPr lang="sv-SE" dirty="0" smtClean="0"/>
          </a:p>
          <a:p>
            <a:r>
              <a:rPr lang="sv-SE" dirty="0" smtClean="0"/>
              <a:t>Periodisk träning tex CRM</a:t>
            </a:r>
          </a:p>
          <a:p>
            <a:endParaRPr lang="sv-SE" dirty="0"/>
          </a:p>
          <a:p>
            <a:r>
              <a:rPr lang="sv-SE" dirty="0" smtClean="0"/>
              <a:t>Vid behov:</a:t>
            </a:r>
          </a:p>
          <a:p>
            <a:r>
              <a:rPr lang="sv-SE" dirty="0" smtClean="0"/>
              <a:t>Program/ kampanjer</a:t>
            </a:r>
          </a:p>
          <a:p>
            <a:r>
              <a:rPr lang="sv-SE" dirty="0"/>
              <a:t>	</a:t>
            </a:r>
            <a:r>
              <a:rPr lang="sv-SE" dirty="0" smtClean="0"/>
              <a:t>-rapportering, risk (felmontering), trötthet/droger, vapensäkerhet</a:t>
            </a:r>
          </a:p>
          <a:p>
            <a:r>
              <a:rPr lang="sv-SE" dirty="0" smtClean="0"/>
              <a:t>Analys av avvikelser </a:t>
            </a:r>
          </a:p>
          <a:p>
            <a:endParaRPr lang="sv-SE" dirty="0" smtClean="0"/>
          </a:p>
          <a:p>
            <a:r>
              <a:rPr lang="sv-SE" dirty="0" smtClean="0">
                <a:solidFill>
                  <a:srgbClr val="0070C0"/>
                </a:solidFill>
              </a:rPr>
              <a:t>Säkerhetsutbildningar (fysisk säkerhet, IT-säkerhet) obligatorisk för alla anställda</a:t>
            </a:r>
            <a:endParaRPr lang="sv-SE" dirty="0">
              <a:solidFill>
                <a:srgbClr val="0070C0"/>
              </a:solidFill>
            </a:endParaRPr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”Normalt” Säkerhetsarbete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19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404637" y="1094282"/>
            <a:ext cx="7437491" cy="3096718"/>
          </a:xfrm>
        </p:spPr>
        <p:txBody>
          <a:bodyPr/>
          <a:lstStyle/>
          <a:p>
            <a:r>
              <a:rPr lang="sv-SE" dirty="0" smtClean="0"/>
              <a:t>Besättningar sjö/flyg</a:t>
            </a:r>
          </a:p>
          <a:p>
            <a:endParaRPr lang="sv-SE" dirty="0" smtClean="0"/>
          </a:p>
          <a:p>
            <a:r>
              <a:rPr lang="sv-SE" dirty="0" smtClean="0"/>
              <a:t>Personal under RML (många kategorier även tex sensortekniker</a:t>
            </a:r>
          </a:p>
          <a:p>
            <a:endParaRPr lang="sv-SE" dirty="0" smtClean="0"/>
          </a:p>
          <a:p>
            <a:r>
              <a:rPr lang="sv-SE" dirty="0" smtClean="0"/>
              <a:t>Chefer- Utvecklande ledarskap/ Inkluderande ledarskap (UGL)</a:t>
            </a:r>
          </a:p>
          <a:p>
            <a:endParaRPr lang="sv-SE" dirty="0" smtClean="0"/>
          </a:p>
          <a:p>
            <a:r>
              <a:rPr lang="sv-SE" dirty="0" smtClean="0"/>
              <a:t>Värdegrundsarbete (samma för hela försvarsmakten)</a:t>
            </a:r>
          </a:p>
          <a:p>
            <a:endParaRPr lang="sv-SE" dirty="0"/>
          </a:p>
          <a:p>
            <a:r>
              <a:rPr lang="sv-SE" dirty="0" smtClean="0"/>
              <a:t>Revisioner/Inspektioner</a:t>
            </a:r>
          </a:p>
          <a:p>
            <a:endParaRPr lang="sv-SE" dirty="0"/>
          </a:p>
          <a:p>
            <a:r>
              <a:rPr lang="sv-SE" dirty="0" smtClean="0"/>
              <a:t>Arbetsgrupper (aktuella tema)</a:t>
            </a:r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000" dirty="0" smtClean="0"/>
              <a:t>EX utbildningar och Kontroller</a:t>
            </a: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37380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14867" y="1214840"/>
            <a:ext cx="8106833" cy="3509560"/>
          </a:xfrm>
        </p:spPr>
        <p:txBody>
          <a:bodyPr numCol="2"/>
          <a:lstStyle/>
          <a:p>
            <a:pPr marL="0" indent="0">
              <a:buNone/>
            </a:pPr>
            <a:r>
              <a:rPr lang="sv-SE" dirty="0" smtClean="0"/>
              <a:t>3 försvarsgrenar och 2 stridskrafter	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Nationellt försvar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Värnpliktssystem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Brist på </a:t>
            </a:r>
            <a:r>
              <a:rPr lang="sv-SE" dirty="0" err="1" smtClean="0"/>
              <a:t>officerer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 smtClean="0"/>
              <a:t>Tiiväxt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Komplexa system i samverkan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Arv och historia</a:t>
            </a:r>
          </a:p>
          <a:p>
            <a:pPr marL="0" indent="0">
              <a:buNone/>
            </a:pPr>
            <a:r>
              <a:rPr lang="sv-SE" dirty="0" smtClean="0"/>
              <a:t>1 Försvarsmakt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NATO etc.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Anställda soldater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En krigsorganisation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Brist på mtrl, utbildning mm	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Risker?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Snabb utv. samhälle och teknik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408287" y="606251"/>
            <a:ext cx="7986238" cy="333550"/>
          </a:xfrm>
        </p:spPr>
        <p:txBody>
          <a:bodyPr/>
          <a:lstStyle/>
          <a:p>
            <a:pPr algn="ctr"/>
            <a:r>
              <a:rPr lang="sv-SE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54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M_1">
  <a:themeElements>
    <a:clrScheme name="FM_PPT_LJUS">
      <a:dk1>
        <a:srgbClr val="000000"/>
      </a:dk1>
      <a:lt1>
        <a:srgbClr val="FEFFFF"/>
      </a:lt1>
      <a:dk2>
        <a:srgbClr val="DFE5E2"/>
      </a:dk2>
      <a:lt2>
        <a:srgbClr val="DBE2E5"/>
      </a:lt2>
      <a:accent1>
        <a:srgbClr val="E5E3DB"/>
      </a:accent1>
      <a:accent2>
        <a:srgbClr val="F1F1F1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B9B8B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7C44520E-0066-144C-99A0-C6FA887E4024}" vid="{F9CBE053-C11C-354B-9CCD-627731440B44}"/>
    </a:ext>
  </a:extLst>
</a:theme>
</file>

<file path=ppt/theme/theme2.xml><?xml version="1.0" encoding="utf-8"?>
<a:theme xmlns:a="http://schemas.openxmlformats.org/drawingml/2006/main" name="FM Negativ">
  <a:themeElements>
    <a:clrScheme name="FM_PPT_MÖRK 1">
      <a:dk1>
        <a:srgbClr val="000000"/>
      </a:dk1>
      <a:lt1>
        <a:srgbClr val="FFFFFF"/>
      </a:lt1>
      <a:dk2>
        <a:srgbClr val="3E4744"/>
      </a:dk2>
      <a:lt2>
        <a:srgbClr val="434B53"/>
      </a:lt2>
      <a:accent1>
        <a:srgbClr val="49473F"/>
      </a:accent1>
      <a:accent2>
        <a:srgbClr val="5D5D5D"/>
      </a:accent2>
      <a:accent3>
        <a:srgbClr val="2BDB8C"/>
      </a:accent3>
      <a:accent4>
        <a:srgbClr val="F5E500"/>
      </a:accent4>
      <a:accent5>
        <a:srgbClr val="FF675C"/>
      </a:accent5>
      <a:accent6>
        <a:srgbClr val="005EAB"/>
      </a:accent6>
      <a:hlink>
        <a:srgbClr val="000000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7C44520E-0066-144C-99A0-C6FA887E4024}" vid="{D85BDCC0-ED8C-2C40-B159-467EFEAF24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FM_1</Template>
  <TotalTime>7112</TotalTime>
  <Words>363</Words>
  <Application>Microsoft Office PowerPoint</Application>
  <PresentationFormat>Bildspel på skärmen (16:9)</PresentationFormat>
  <Paragraphs>92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7" baseType="lpstr">
      <vt:lpstr>Arial</vt:lpstr>
      <vt:lpstr>Calibri</vt:lpstr>
      <vt:lpstr>FM Sans 09 Bold Condensed</vt:lpstr>
      <vt:lpstr>Forsvarsmakten Sans</vt:lpstr>
      <vt:lpstr>Forsvarsmakten Sans Condensed</vt:lpstr>
      <vt:lpstr>Forsvarsmakten Sans Light</vt:lpstr>
      <vt:lpstr>Forsvarsmakten Sans Stencil</vt:lpstr>
      <vt:lpstr>FM_1</vt:lpstr>
      <vt:lpstr>FM Negativ</vt:lpstr>
      <vt:lpstr>Säkerhetskultur  på olika nivåer</vt:lpstr>
      <vt:lpstr>Agenda</vt:lpstr>
      <vt:lpstr>Olika begrepp och påverkare för att prata säkerhetskultur i Försvarsmakten</vt:lpstr>
      <vt:lpstr>PowerPoint-presentation</vt:lpstr>
      <vt:lpstr>Vad är speciellt för försvarsmakten</vt:lpstr>
      <vt:lpstr>”Normalt” Säkerhetsarbete</vt:lpstr>
      <vt:lpstr>EX utbildningar och Kontroller</vt:lpstr>
      <vt:lpstr>?</vt:lpstr>
    </vt:vector>
  </TitlesOfParts>
  <Company>Försvarsmakten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Säkerhetskultur  på olika nivåer</dc:title>
  <dc:creator>Kempe, Kristina</dc:creator>
  <cp:lastModifiedBy>Kempe, Kristina</cp:lastModifiedBy>
  <cp:revision>34</cp:revision>
  <dcterms:created xsi:type="dcterms:W3CDTF">2024-10-30T07:36:20Z</dcterms:created>
  <dcterms:modified xsi:type="dcterms:W3CDTF">2024-11-05T15:47:39Z</dcterms:modified>
</cp:coreProperties>
</file>