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62" r:id="rId9"/>
    <p:sldId id="283" r:id="rId10"/>
    <p:sldId id="277" r:id="rId11"/>
    <p:sldId id="284" r:id="rId12"/>
    <p:sldId id="285" r:id="rId13"/>
    <p:sldId id="286" r:id="rId14"/>
    <p:sldId id="288" r:id="rId15"/>
    <p:sldId id="287" r:id="rId16"/>
    <p:sldId id="274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17" autoAdjust="0"/>
  </p:normalViewPr>
  <p:slideViewPr>
    <p:cSldViewPr snapToGrid="0">
      <p:cViewPr varScale="1">
        <p:scale>
          <a:sx n="130" d="100"/>
          <a:sy n="130" d="100"/>
        </p:scale>
        <p:origin x="14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7C201-DDDD-4EC1-9E81-27290CA09B56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EDC6-F060-4662-B943-113BA375994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5000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778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Not all applications require an accurate simulation. Some need efficiency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834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1894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810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356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Deep </a:t>
            </a:r>
            <a:r>
              <a:rPr lang="sv-SE" dirty="0" err="1"/>
              <a:t>Convolutional</a:t>
            </a:r>
            <a:r>
              <a:rPr lang="sv-SE" dirty="0"/>
              <a:t> Generative </a:t>
            </a:r>
            <a:r>
              <a:rPr lang="sv-SE" dirty="0" err="1"/>
              <a:t>Adversarial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(DCGAN)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215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753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FEDC6-F060-4662-B943-113BA3759942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7560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00EA-5F92-8D7D-A7C5-292FBA60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46DD1-CF55-6494-7C0B-CB64705F3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526F-6820-D6B2-AD36-CD0F95F9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B65C-0F13-6D9E-706E-8F98C57D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5B275-706F-2423-6A34-37D00E47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6FC297-2D08-1CDC-5959-2CD772249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578" y="6120365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54D4-C6A2-6121-E5A6-1A3635C3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F56C6-348B-165C-E3F5-A02847CF3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C322A-907F-A835-7458-95BC35A3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80910-5F59-FE25-04D0-FC50B867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13D8-8AAC-CBA4-06C9-9ADD24C8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4986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1C371-9201-AFA7-5A52-F49BF6103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B1FC4-EA83-E90C-6F05-A6DB5A0BF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B39FC-B3CE-9C67-F555-9674EF93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3324-00C4-D92B-7C36-DACB749B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AEE4-6194-1220-620A-4ED5BA62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04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0548-7DA8-56BC-BA9E-44C88691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35DEF-0316-7E02-B654-123C8E97F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8423A-B77B-E5DC-F2E8-8BDA2F18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6D27-E867-4BB6-9881-83F74225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AD5-564B-A58E-A631-09312BC0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611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F1BF-0A6F-7C7B-C34B-9A64DC78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4F3D-B56E-3B6D-D42E-170E1FF6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7C2F-9FF0-98EC-3132-83843724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5FB9-0297-17C6-B593-25A897BD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A53F-2492-B5E4-B76F-D29B1300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2401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E677-E625-CFD3-FAEB-FE308090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E511-EB7A-85A3-7735-C166295C0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77B36-3C99-866F-4D85-24F6D995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A175C-C69E-A62B-F18D-B5E0466A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67BD-7FE0-E82A-479F-A78ADF42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2CD2E-871A-0091-65B6-742A5689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52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8E69-828E-983D-E422-9849D690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39B9F-F32A-0528-95D6-EF6A1F87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C4EBE-1DCE-8AB6-29C0-9E51BE23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455D-9A16-FB5B-F3BE-013812460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D9E42-B677-A7EE-9699-6496B9934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839CB-B8C7-6813-6B81-92C632C5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7E7F0-17F3-E127-F2C2-36657AFE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469C9-AA17-820F-4D8C-22B7445E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9634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A806-D485-B4A6-698D-4C4DDDD0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BBF33-D37E-84F1-9628-3716DBBB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337EA-9356-59FD-B940-EA2AD867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86A82-4C23-EDA0-B2DD-018F5FC3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931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DF066-0E69-7CAB-6E9E-71AF3729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65F7-9B45-2A9A-E4A0-339EA433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C847-B14B-9033-B051-A7556B61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721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6ECB-884D-6EF6-7281-82C51605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702E-CE74-C67A-CB27-9820F554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71CDA-C765-407E-A7C3-AD812B595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8A0CC-3848-DAC4-6433-9EB700B4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4CB05-6096-F1B5-62E7-8699F99C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7C58A-70F4-5C60-D683-3A5336C9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2660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B06A-B7DF-BAB7-E029-BCE0499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F2760-206A-8B7C-8B1B-DE44F223F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AC113-F176-02CD-49CA-D999C52C2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87204-E83F-18FF-D879-76B0E624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A22DB-3A44-4A9D-6F17-FFEAC547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452D2-A01C-1F5B-66CD-96E8840E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4725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314CA-2782-9A34-B672-551DCEFE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E70-A027-EA05-67AD-90F85975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F6B9-96FD-CD08-C645-8BCF2FFAD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3C950-22CE-44C4-BEE4-F6A34FE6458C}" type="datetimeFigureOut">
              <a:rPr lang="en-SE" smtClean="0"/>
              <a:t>10/08/2024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C4EF-6449-BF69-AB21-3F683F14D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D0FC-EF3D-C9BE-894F-10DCAEFE9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D328B-2501-490F-A478-6F82A8158613}" type="slidenum">
              <a:rPr lang="en-SE" smtClean="0"/>
              <a:t>‹#›</a:t>
            </a:fld>
            <a:endParaRPr lang="en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37EB5E-6620-8742-2A4C-0A43F01E5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578" y="6120365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D016A-21BF-0EF2-CC8F-A5446191E70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6866" y="6265825"/>
            <a:ext cx="1140891" cy="4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shantgo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kKwHjpK6Y?start=85&amp;feature=oembed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disdataset.github.io/Clou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shantgos.github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YHRxgY9Fc?start=123&amp;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Th1ld8vGGw?start=15&amp;feature=oembed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BrUPU2CPc?start=138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F323-270F-37BC-C864-AE95838A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763135"/>
            <a:ext cx="996042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Real-time Snow and Cloud Animation in Computer Graphics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4AB0-E02B-3D39-1434-CF02EEC68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Dr. Prashant Goswami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Associate Professor, Computer Science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Blekinge Institute of Technology (Sweden)</a:t>
            </a:r>
            <a:endParaRPr lang="en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731F7-1C22-EECA-816D-38CFBFDC473C}"/>
              </a:ext>
            </a:extLst>
          </p:cNvPr>
          <p:cNvSpPr txBox="1"/>
          <p:nvPr/>
        </p:nvSpPr>
        <p:spPr>
          <a:xfrm>
            <a:off x="4723586" y="5257800"/>
            <a:ext cx="316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https://prashantgos.github.io/</a:t>
            </a:r>
            <a:endParaRPr lang="sv-SE" dirty="0"/>
          </a:p>
          <a:p>
            <a:r>
              <a:rPr lang="sv-S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prashant.goswami@bth.se</a:t>
            </a:r>
          </a:p>
        </p:txBody>
      </p:sp>
    </p:spTree>
    <p:extLst>
      <p:ext uri="{BB962C8B-B14F-4D97-AF65-F5344CB8AC3E}">
        <p14:creationId xmlns:p14="http://schemas.microsoft.com/office/powerpoint/2010/main" val="161795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04B6-A507-B828-BF83-FBF8560E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- Snow</a:t>
            </a: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1CEFC-889F-9D2B-37D5-490A4261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0914"/>
            <a:ext cx="94202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6A7B-ACF3-D799-F9B1-F852955C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A025-D376-2AFD-704A-65603770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Clouds </a:t>
            </a:r>
            <a:r>
              <a:rPr lang="sv-SE" dirty="0" err="1"/>
              <a:t>ubiquitous</a:t>
            </a:r>
            <a:r>
              <a:rPr lang="sv-SE" dirty="0"/>
              <a:t> in </a:t>
            </a:r>
            <a:r>
              <a:rPr lang="sv-SE" dirty="0" err="1"/>
              <a:t>applications</a:t>
            </a:r>
            <a:endParaRPr lang="sv-SE" dirty="0"/>
          </a:p>
          <a:p>
            <a:pPr lvl="1"/>
            <a:r>
              <a:rPr lang="sv-SE" dirty="0"/>
              <a:t>Landscapes, flight simulators</a:t>
            </a:r>
          </a:p>
          <a:p>
            <a:r>
              <a:rPr lang="sv-SE" dirty="0" err="1"/>
              <a:t>Computationally</a:t>
            </a:r>
            <a:r>
              <a:rPr lang="sv-SE" dirty="0"/>
              <a:t> </a:t>
            </a:r>
            <a:r>
              <a:rPr lang="sv-SE" dirty="0" err="1"/>
              <a:t>expensive</a:t>
            </a:r>
            <a:endParaRPr lang="sv-SE" dirty="0"/>
          </a:p>
          <a:p>
            <a:pPr lvl="1"/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data to </a:t>
            </a:r>
            <a:r>
              <a:rPr lang="sv-SE" dirty="0" err="1"/>
              <a:t>compute</a:t>
            </a:r>
            <a:endParaRPr lang="sv-SE" dirty="0"/>
          </a:p>
          <a:p>
            <a:pPr lvl="2"/>
            <a:r>
              <a:rPr lang="sv-SE" dirty="0"/>
              <a:t>Cloud + </a:t>
            </a:r>
            <a:r>
              <a:rPr lang="sv-SE" dirty="0" err="1"/>
              <a:t>invisible</a:t>
            </a:r>
            <a:r>
              <a:rPr lang="sv-SE" dirty="0"/>
              <a:t> air</a:t>
            </a:r>
          </a:p>
          <a:p>
            <a:pPr lvl="2"/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problem </a:t>
            </a:r>
            <a:r>
              <a:rPr lang="sv-SE" dirty="0" err="1"/>
              <a:t>big</a:t>
            </a:r>
            <a:endParaRPr lang="sv-SE" dirty="0"/>
          </a:p>
          <a:p>
            <a:pPr lvl="1"/>
            <a:r>
              <a:rPr lang="sv-SE" dirty="0"/>
              <a:t>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in CG?</a:t>
            </a:r>
          </a:p>
        </p:txBody>
      </p:sp>
    </p:spTree>
    <p:extLst>
      <p:ext uri="{BB962C8B-B14F-4D97-AF65-F5344CB8AC3E}">
        <p14:creationId xmlns:p14="http://schemas.microsoft.com/office/powerpoint/2010/main" val="15083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968-8182-DD51-57A6-578CCE43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90136-361B-D6C5-1705-AAF0A643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Decompose</a:t>
            </a:r>
            <a:r>
              <a:rPr lang="sv-SE" dirty="0"/>
              <a:t> </a:t>
            </a:r>
            <a:r>
              <a:rPr lang="sv-SE" dirty="0" err="1"/>
              <a:t>physics</a:t>
            </a:r>
            <a:r>
              <a:rPr lang="sv-SE" dirty="0"/>
              <a:t> and </a:t>
            </a:r>
            <a:r>
              <a:rPr lang="sv-SE" dirty="0" err="1"/>
              <a:t>visualization</a:t>
            </a:r>
            <a:endParaRPr lang="sv-SE" dirty="0"/>
          </a:p>
          <a:p>
            <a:pPr lvl="1"/>
            <a:r>
              <a:rPr lang="sv-SE" dirty="0" err="1"/>
              <a:t>Simulate</a:t>
            </a:r>
            <a:r>
              <a:rPr lang="sv-SE" dirty="0"/>
              <a:t> </a:t>
            </a:r>
            <a:r>
              <a:rPr lang="sv-SE" dirty="0" err="1"/>
              <a:t>physics</a:t>
            </a:r>
            <a:r>
              <a:rPr lang="sv-SE" dirty="0"/>
              <a:t> in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parcels</a:t>
            </a:r>
            <a:endParaRPr lang="sv-SE" dirty="0"/>
          </a:p>
          <a:p>
            <a:pPr lvl="1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hypertexture</a:t>
            </a:r>
            <a:r>
              <a:rPr lang="sv-SE" dirty="0"/>
              <a:t> for </a:t>
            </a:r>
            <a:r>
              <a:rPr lang="sv-SE" dirty="0" err="1"/>
              <a:t>visualization</a:t>
            </a:r>
            <a:endParaRPr lang="sv-SE" dirty="0"/>
          </a:p>
          <a:p>
            <a:pPr lvl="1"/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computational</a:t>
            </a:r>
            <a:r>
              <a:rPr lang="sv-SE" dirty="0"/>
              <a:t> overhead</a:t>
            </a:r>
          </a:p>
          <a:p>
            <a:r>
              <a:rPr lang="sv-SE" dirty="0"/>
              <a:t>Implicit </a:t>
            </a:r>
            <a:r>
              <a:rPr lang="sv-SE" dirty="0" err="1"/>
              <a:t>atmosphere</a:t>
            </a:r>
            <a:endParaRPr lang="sv-SE" dirty="0"/>
          </a:p>
          <a:p>
            <a:pPr lvl="1"/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memory</a:t>
            </a:r>
            <a:r>
              <a:rPr lang="sv-SE" dirty="0"/>
              <a:t> overhead</a:t>
            </a:r>
          </a:p>
        </p:txBody>
      </p:sp>
      <p:pic>
        <p:nvPicPr>
          <p:cNvPr id="4" name="Online Media 3" title="Real-time landscape-size convective clouds simulation and rendering">
            <a:hlinkClick r:id="" action="ppaction://media"/>
            <a:extLst>
              <a:ext uri="{FF2B5EF4-FFF2-40B4-BE49-F238E27FC236}">
                <a16:creationId xmlns:a16="http://schemas.microsoft.com/office/drawing/2014/main" id="{73E87DA1-6111-5C1A-8B44-6DA7633E80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1892" y="2179646"/>
            <a:ext cx="3766806" cy="282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CB01E-550D-513E-E879-259A2C34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405" y="5358772"/>
            <a:ext cx="6096204" cy="7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0FBF-F6ED-F1D4-4A8F-9535053E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48B2-F279-3CA8-C378-68571506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Animate</a:t>
            </a:r>
            <a:r>
              <a:rPr lang="sv-SE" dirty="0"/>
              <a:t> </a:t>
            </a:r>
            <a:r>
              <a:rPr lang="sv-SE" dirty="0" err="1"/>
              <a:t>clouds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AI</a:t>
            </a:r>
          </a:p>
          <a:p>
            <a:pPr lvl="1"/>
            <a:r>
              <a:rPr lang="sv-SE" dirty="0"/>
              <a:t>DCGAN </a:t>
            </a:r>
          </a:p>
          <a:p>
            <a:r>
              <a:rPr lang="sv-SE" dirty="0" err="1"/>
              <a:t>Learn</a:t>
            </a:r>
            <a:r>
              <a:rPr lang="sv-SE" dirty="0"/>
              <a:t> from </a:t>
            </a:r>
            <a:r>
              <a:rPr lang="sv-SE" dirty="0" err="1"/>
              <a:t>user-captured</a:t>
            </a:r>
            <a:r>
              <a:rPr lang="sv-SE" dirty="0"/>
              <a:t> videos</a:t>
            </a:r>
          </a:p>
          <a:p>
            <a:pPr lvl="1"/>
            <a:r>
              <a:rPr lang="sv-SE" dirty="0"/>
              <a:t>No </a:t>
            </a:r>
            <a:r>
              <a:rPr lang="sv-SE" dirty="0" err="1"/>
              <a:t>physics</a:t>
            </a:r>
            <a:endParaRPr lang="sv-SE" dirty="0"/>
          </a:p>
          <a:p>
            <a:r>
              <a:rPr lang="sv-SE" dirty="0"/>
              <a:t>Link:</a:t>
            </a:r>
          </a:p>
          <a:p>
            <a:pPr marL="457200" lvl="1" indent="0">
              <a:buNone/>
            </a:pPr>
            <a:r>
              <a:rPr lang="sv-SE" dirty="0">
                <a:hlinkClick r:id="rId3"/>
              </a:rPr>
              <a:t>https://ardisdataset.github.io/Cloud/</a:t>
            </a:r>
            <a:endParaRPr lang="sv-SE" dirty="0"/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C3A95-40BB-7509-BF96-413EF75F5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493" y="5253497"/>
            <a:ext cx="5679040" cy="7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2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9FD2-D32C-3942-D5BD-2558E2BB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6F02-27C0-4166-52DB-1BD4F8DA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EDCD5-CBAD-6F19-1B96-591D5013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21" y="1022069"/>
            <a:ext cx="8513341" cy="4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6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F13D-D30B-A6D3-2705-AD421958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F74F-E9B8-362C-25D4-BA705E80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collaborate</a:t>
            </a:r>
            <a:endParaRPr lang="sv-SE" dirty="0"/>
          </a:p>
          <a:p>
            <a:pPr lvl="1"/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u="sng" dirty="0" err="1"/>
              <a:t>industry</a:t>
            </a:r>
            <a:r>
              <a:rPr lang="sv-SE" dirty="0"/>
              <a:t> for </a:t>
            </a:r>
            <a:r>
              <a:rPr lang="sv-SE" dirty="0" err="1"/>
              <a:t>addressing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need</a:t>
            </a:r>
            <a:endParaRPr lang="sv-SE" dirty="0"/>
          </a:p>
          <a:p>
            <a:pPr lvl="2"/>
            <a:r>
              <a:rPr lang="sv-SE" dirty="0"/>
              <a:t>Joint </a:t>
            </a:r>
            <a:r>
              <a:rPr lang="sv-SE" dirty="0" err="1"/>
              <a:t>funding</a:t>
            </a:r>
            <a:r>
              <a:rPr lang="sv-SE" dirty="0"/>
              <a:t> </a:t>
            </a:r>
            <a:r>
              <a:rPr lang="sv-SE" dirty="0" err="1"/>
              <a:t>proposals</a:t>
            </a:r>
            <a:endParaRPr lang="sv-SE" dirty="0"/>
          </a:p>
          <a:p>
            <a:pPr lvl="2"/>
            <a:r>
              <a:rPr lang="sv-SE" dirty="0"/>
              <a:t>Industrial PhD students</a:t>
            </a:r>
          </a:p>
          <a:p>
            <a:pPr lvl="1"/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u="sng" dirty="0" err="1"/>
              <a:t>academia</a:t>
            </a:r>
            <a:r>
              <a:rPr lang="sv-SE" dirty="0"/>
              <a:t> for </a:t>
            </a:r>
            <a:r>
              <a:rPr lang="sv-SE" dirty="0" err="1"/>
              <a:t>high-quality</a:t>
            </a:r>
            <a:r>
              <a:rPr lang="sv-SE" dirty="0"/>
              <a:t> research</a:t>
            </a:r>
          </a:p>
          <a:p>
            <a:pPr lvl="2"/>
            <a:r>
              <a:rPr lang="sv-SE" dirty="0"/>
              <a:t>Joint </a:t>
            </a:r>
            <a:r>
              <a:rPr lang="sv-SE" dirty="0" err="1"/>
              <a:t>funding</a:t>
            </a:r>
            <a:r>
              <a:rPr lang="sv-SE" dirty="0"/>
              <a:t> </a:t>
            </a:r>
            <a:r>
              <a:rPr lang="sv-SE" dirty="0" err="1"/>
              <a:t>proposals</a:t>
            </a:r>
            <a:endParaRPr lang="sv-SE" dirty="0"/>
          </a:p>
          <a:p>
            <a:pPr lvl="2"/>
            <a:r>
              <a:rPr lang="sv-SE" dirty="0"/>
              <a:t>Joint supervision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417D2-B178-F5B1-AC1D-4C1BD0C55C40}"/>
              </a:ext>
            </a:extLst>
          </p:cNvPr>
          <p:cNvSpPr txBox="1"/>
          <p:nvPr/>
        </p:nvSpPr>
        <p:spPr>
          <a:xfrm>
            <a:off x="3872753" y="4793266"/>
            <a:ext cx="316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https://prashantgos.github.io/</a:t>
            </a:r>
            <a:endParaRPr lang="sv-SE" dirty="0"/>
          </a:p>
          <a:p>
            <a:r>
              <a:rPr lang="sv-S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prashant.goswami@bth.se</a:t>
            </a:r>
          </a:p>
        </p:txBody>
      </p:sp>
    </p:spTree>
    <p:extLst>
      <p:ext uri="{BB962C8B-B14F-4D97-AF65-F5344CB8AC3E}">
        <p14:creationId xmlns:p14="http://schemas.microsoft.com/office/powerpoint/2010/main" val="315177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1D6A7B-F550-E2F9-0CB1-6E43693F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2284" b="1"/>
          <a:stretch/>
        </p:blipFill>
        <p:spPr bwMode="auto"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blem Solving and Inquisitive Leadership | MIT">
            <a:extLst>
              <a:ext uri="{FF2B5EF4-FFF2-40B4-BE49-F238E27FC236}">
                <a16:creationId xmlns:a16="http://schemas.microsoft.com/office/drawing/2014/main" id="{48AAC49A-F8D6-4C26-ABDF-23A0C721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3357" b="1"/>
          <a:stretch/>
        </p:blipFill>
        <p:spPr bwMode="auto"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9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4DCC-613E-6906-8120-799E9CE8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in Computer Graphics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28DE-39BF-46CC-469E-E2CCA14B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3057" cy="4351338"/>
          </a:xfrm>
        </p:spPr>
        <p:txBody>
          <a:bodyPr/>
          <a:lstStyle/>
          <a:p>
            <a:r>
              <a:rPr lang="en-US" dirty="0"/>
              <a:t>Snow simulation essential in CG</a:t>
            </a:r>
          </a:p>
          <a:p>
            <a:pPr lvl="1"/>
            <a:r>
              <a:rPr lang="en-US" dirty="0"/>
              <a:t>Computer games, movies, virtual simulators</a:t>
            </a:r>
          </a:p>
          <a:p>
            <a:r>
              <a:rPr lang="en-US" dirty="0"/>
              <a:t>Snow simulation computationally intensive</a:t>
            </a:r>
          </a:p>
          <a:p>
            <a:pPr lvl="1"/>
            <a:r>
              <a:rPr lang="en-US" dirty="0"/>
              <a:t>Compared to fluids, sand, cloth, ..</a:t>
            </a:r>
          </a:p>
          <a:p>
            <a:r>
              <a:rPr lang="en-US" dirty="0"/>
              <a:t>Most existing solvers focus on accurate behavior</a:t>
            </a:r>
          </a:p>
          <a:p>
            <a:pPr lvl="1"/>
            <a:r>
              <a:rPr lang="en-US" dirty="0"/>
              <a:t>Computationally expensive, offline</a:t>
            </a:r>
          </a:p>
          <a:p>
            <a:pPr lvl="1"/>
            <a:r>
              <a:rPr lang="en-US" dirty="0"/>
              <a:t>We need to accelerate snow simulation</a:t>
            </a:r>
          </a:p>
          <a:p>
            <a:endParaRPr lang="en-SE" dirty="0"/>
          </a:p>
        </p:txBody>
      </p:sp>
      <p:pic>
        <p:nvPicPr>
          <p:cNvPr id="1026" name="Picture 2" descr="The Snow Is The Best Part Of Red Dead Redemption 2, Actually">
            <a:extLst>
              <a:ext uri="{FF2B5EF4-FFF2-40B4-BE49-F238E27FC236}">
                <a16:creationId xmlns:a16="http://schemas.microsoft.com/office/drawing/2014/main" id="{5172E7BE-CF8C-4CD3-CB10-75D7E061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59" y="1306286"/>
            <a:ext cx="3316741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A7A641-B579-2C49-AD9C-319B04008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58" y="3748316"/>
            <a:ext cx="3316741" cy="2109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2E437-EF14-D8AC-0B80-01F426781C90}"/>
              </a:ext>
            </a:extLst>
          </p:cNvPr>
          <p:cNvSpPr txBox="1"/>
          <p:nvPr/>
        </p:nvSpPr>
        <p:spPr>
          <a:xfrm>
            <a:off x="8758217" y="91472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Red Dead Redemption 2</a:t>
            </a:r>
            <a:endParaRPr lang="en-S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11CA7-FF53-1514-AD3E-5999E47605CD}"/>
              </a:ext>
            </a:extLst>
          </p:cNvPr>
          <p:cNvSpPr txBox="1"/>
          <p:nvPr/>
        </p:nvSpPr>
        <p:spPr>
          <a:xfrm>
            <a:off x="9367817" y="3378529"/>
            <a:ext cx="191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Virage Simulation</a:t>
            </a:r>
            <a:endParaRPr lang="en-S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9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B7F8-5145-0B74-01F8-9D37F9E4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- 1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A8D5-E9E8-948E-3432-993D178D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Element Method (DEM)</a:t>
            </a:r>
          </a:p>
          <a:p>
            <a:r>
              <a:rPr lang="en-US" dirty="0"/>
              <a:t>Base DEM solver</a:t>
            </a:r>
          </a:p>
          <a:p>
            <a:pPr lvl="1"/>
            <a:r>
              <a:rPr lang="en-US" dirty="0"/>
              <a:t>Two extreme radii (</a:t>
            </a:r>
            <a:r>
              <a:rPr lang="en-US" b="1" dirty="0" err="1"/>
              <a:t>rs</a:t>
            </a:r>
            <a:r>
              <a:rPr lang="en-US" dirty="0"/>
              <a:t> and </a:t>
            </a:r>
            <a:r>
              <a:rPr lang="en-US" b="1" dirty="0" err="1"/>
              <a:t>ri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Particle state determined using </a:t>
            </a:r>
            <a:r>
              <a:rPr lang="el-GR" dirty="0"/>
              <a:t>η</a:t>
            </a:r>
            <a:endParaRPr lang="en-US" dirty="0"/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Normal and tangential forces</a:t>
            </a:r>
          </a:p>
          <a:p>
            <a:pPr lvl="1"/>
            <a:r>
              <a:rPr lang="en-US" dirty="0"/>
              <a:t>Bonds between particles</a:t>
            </a:r>
          </a:p>
          <a:p>
            <a:r>
              <a:rPr lang="en-US" dirty="0"/>
              <a:t>GPU-based</a:t>
            </a:r>
          </a:p>
          <a:p>
            <a:pPr lvl="1"/>
            <a:r>
              <a:rPr lang="en-US" dirty="0"/>
              <a:t>Completely parallel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48CBF8-1E83-EE97-BDFB-FD587EA15FED}"/>
              </a:ext>
            </a:extLst>
          </p:cNvPr>
          <p:cNvSpPr/>
          <p:nvPr/>
        </p:nvSpPr>
        <p:spPr>
          <a:xfrm>
            <a:off x="7943850" y="3657600"/>
            <a:ext cx="1308100" cy="127000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43CDE5-108D-A528-B077-94FC3D7048D0}"/>
              </a:ext>
            </a:extLst>
          </p:cNvPr>
          <p:cNvSpPr/>
          <p:nvPr/>
        </p:nvSpPr>
        <p:spPr>
          <a:xfrm>
            <a:off x="10515600" y="3848100"/>
            <a:ext cx="863600" cy="838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E3BBB5-0B82-024B-8C4E-CCF71E8E97EB}"/>
              </a:ext>
            </a:extLst>
          </p:cNvPr>
          <p:cNvCxnSpPr/>
          <p:nvPr/>
        </p:nvCxnSpPr>
        <p:spPr>
          <a:xfrm flipV="1">
            <a:off x="8648700" y="3590059"/>
            <a:ext cx="0" cy="681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52A3EA-9B2D-A337-0D2F-88E8F53DC841}"/>
              </a:ext>
            </a:extLst>
          </p:cNvPr>
          <p:cNvCxnSpPr/>
          <p:nvPr/>
        </p:nvCxnSpPr>
        <p:spPr>
          <a:xfrm flipV="1">
            <a:off x="10947400" y="3825022"/>
            <a:ext cx="0" cy="465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94AA91-F839-900F-0EB9-045761F90B2D}"/>
              </a:ext>
            </a:extLst>
          </p:cNvPr>
          <p:cNvSpPr txBox="1"/>
          <p:nvPr/>
        </p:nvSpPr>
        <p:spPr>
          <a:xfrm>
            <a:off x="8282574" y="5112266"/>
            <a:ext cx="7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91D12-0D56-13CD-5616-0A928C951786}"/>
              </a:ext>
            </a:extLst>
          </p:cNvPr>
          <p:cNvSpPr txBox="1"/>
          <p:nvPr/>
        </p:nvSpPr>
        <p:spPr>
          <a:xfrm>
            <a:off x="10778696" y="486993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Ice</a:t>
            </a:r>
            <a:endParaRPr lang="en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4110C-704C-A867-4773-1F5C8A8BF470}"/>
              </a:ext>
            </a:extLst>
          </p:cNvPr>
          <p:cNvSpPr txBox="1"/>
          <p:nvPr/>
        </p:nvSpPr>
        <p:spPr>
          <a:xfrm>
            <a:off x="8678812" y="3880366"/>
            <a:ext cx="38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rs</a:t>
            </a:r>
            <a:endParaRPr lang="en-S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E0303-ABEC-64B2-9FB0-331AF54E90A1}"/>
              </a:ext>
            </a:extLst>
          </p:cNvPr>
          <p:cNvSpPr txBox="1"/>
          <p:nvPr/>
        </p:nvSpPr>
        <p:spPr>
          <a:xfrm>
            <a:off x="10966057" y="393467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ri</a:t>
            </a:r>
            <a:endParaRPr lang="en-S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BD7BA-1CA2-E1A1-F3D8-69682EF1B66E}"/>
              </a:ext>
            </a:extLst>
          </p:cNvPr>
          <p:cNvSpPr txBox="1"/>
          <p:nvPr/>
        </p:nvSpPr>
        <p:spPr>
          <a:xfrm>
            <a:off x="7366000" y="39624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1515E-6628-C64F-5870-5CBB3FDBA8AC}"/>
              </a:ext>
            </a:extLst>
          </p:cNvPr>
          <p:cNvSpPr txBox="1"/>
          <p:nvPr/>
        </p:nvSpPr>
        <p:spPr>
          <a:xfrm>
            <a:off x="7366000" y="39624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0A67-08DA-E641-C348-375565E18FB4}"/>
              </a:ext>
            </a:extLst>
          </p:cNvPr>
          <p:cNvCxnSpPr>
            <a:cxnSpLocks/>
          </p:cNvCxnSpPr>
          <p:nvPr/>
        </p:nvCxnSpPr>
        <p:spPr>
          <a:xfrm>
            <a:off x="8636000" y="4290278"/>
            <a:ext cx="23241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1BA385-B627-033E-55D7-12695498B6CA}"/>
              </a:ext>
            </a:extLst>
          </p:cNvPr>
          <p:cNvSpPr txBox="1"/>
          <p:nvPr/>
        </p:nvSpPr>
        <p:spPr>
          <a:xfrm>
            <a:off x="9683750" y="3789273"/>
            <a:ext cx="49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η</a:t>
            </a:r>
            <a:endParaRPr lang="en-SE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AD1E4-5EE6-5C00-1A04-1758DC75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02" y="5785545"/>
            <a:ext cx="6680199" cy="7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26EA-E89C-E623-0A8E-CE882669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- 1</a:t>
            </a:r>
            <a:endParaRPr lang="sv-SE" dirty="0"/>
          </a:p>
        </p:txBody>
      </p:sp>
      <p:pic>
        <p:nvPicPr>
          <p:cNvPr id="4" name="Online Media 3" title="Real-time particle-based snow simulation on the GPU">
            <a:hlinkClick r:id="" action="ppaction://media"/>
            <a:extLst>
              <a:ext uri="{FF2B5EF4-FFF2-40B4-BE49-F238E27FC236}">
                <a16:creationId xmlns:a16="http://schemas.microsoft.com/office/drawing/2014/main" id="{056DD569-A18C-A78B-FA1E-A4A358162C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B7F8-5145-0B74-01F8-9D37F9E4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- 2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A8D5-E9E8-948E-3432-993D178D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 with Method – 1</a:t>
            </a:r>
          </a:p>
          <a:p>
            <a:pPr lvl="1"/>
            <a:r>
              <a:rPr lang="en-US" dirty="0"/>
              <a:t>Small time step (0.1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Stability issues</a:t>
            </a:r>
          </a:p>
          <a:p>
            <a:r>
              <a:rPr lang="en-US" dirty="0"/>
              <a:t>We improved the method using same base</a:t>
            </a:r>
          </a:p>
          <a:p>
            <a:pPr lvl="1"/>
            <a:r>
              <a:rPr lang="en-US" dirty="0"/>
              <a:t>Global iterative fixing of error</a:t>
            </a:r>
          </a:p>
          <a:p>
            <a:pPr lvl="2"/>
            <a:r>
              <a:rPr lang="en-US" dirty="0"/>
              <a:t>To minimize overlap error</a:t>
            </a:r>
          </a:p>
          <a:p>
            <a:pPr lvl="1"/>
            <a:r>
              <a:rPr lang="en-US" dirty="0"/>
              <a:t>Wet and dry snow behaviors</a:t>
            </a:r>
          </a:p>
          <a:p>
            <a:pPr lvl="1"/>
            <a:r>
              <a:rPr lang="en-US" dirty="0"/>
              <a:t>Existing boundary handling incorporated</a:t>
            </a:r>
          </a:p>
          <a:p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BD7BA-1CA2-E1A1-F3D8-69682EF1B66E}"/>
              </a:ext>
            </a:extLst>
          </p:cNvPr>
          <p:cNvSpPr txBox="1"/>
          <p:nvPr/>
        </p:nvSpPr>
        <p:spPr>
          <a:xfrm>
            <a:off x="7366000" y="39624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1515E-6628-C64F-5870-5CBB3FDBA8AC}"/>
              </a:ext>
            </a:extLst>
          </p:cNvPr>
          <p:cNvSpPr txBox="1"/>
          <p:nvPr/>
        </p:nvSpPr>
        <p:spPr>
          <a:xfrm>
            <a:off x="7366000" y="39624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C244EA-FFEC-53D6-5F0E-CF2C614D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46" y="5174485"/>
            <a:ext cx="6021388" cy="7285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579A1E-D262-8FCC-FC7B-D6BCC9505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457" y="3106067"/>
            <a:ext cx="3849038" cy="1712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184449-B4A4-D4C1-BD5B-718D4E6A2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315" y="1691251"/>
            <a:ext cx="1391732" cy="13612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F3F4E8-E37B-D209-2565-E614FEFD0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863" y="1718504"/>
            <a:ext cx="1277820" cy="13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988E-9383-9526-2803-763F67EC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- 2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1754-E7EB-1AF1-581E-1C087156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improved the method using same base</a:t>
            </a:r>
          </a:p>
          <a:p>
            <a:pPr lvl="1"/>
            <a:r>
              <a:rPr lang="sv-SE" dirty="0" err="1"/>
              <a:t>Time</a:t>
            </a:r>
            <a:r>
              <a:rPr lang="sv-SE" dirty="0"/>
              <a:t> step 10x (1 </a:t>
            </a:r>
            <a:r>
              <a:rPr lang="sv-SE" dirty="0" err="1"/>
              <a:t>ms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Upto</a:t>
            </a:r>
            <a:r>
              <a:rPr lang="sv-SE" dirty="0"/>
              <a:t> 8.66x faster (1 million </a:t>
            </a:r>
            <a:r>
              <a:rPr lang="sv-SE" dirty="0" err="1"/>
              <a:t>particles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Stability</a:t>
            </a:r>
            <a:endParaRPr lang="sv-SE" dirty="0"/>
          </a:p>
          <a:p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to </a:t>
            </a:r>
            <a:r>
              <a:rPr lang="sv-SE" dirty="0" err="1"/>
              <a:t>validate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approach</a:t>
            </a:r>
          </a:p>
          <a:p>
            <a:r>
              <a:rPr lang="en-US" dirty="0"/>
              <a:t>GPU-based</a:t>
            </a:r>
          </a:p>
          <a:p>
            <a:pPr lvl="1"/>
            <a:r>
              <a:rPr lang="en-US" dirty="0"/>
              <a:t>Completely parallel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E306F-2B42-3047-6DA1-0DA7163B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29" y="2350107"/>
            <a:ext cx="3977171" cy="2459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8C13F-EDAE-13F7-6113-1EF6E9566AA7}"/>
              </a:ext>
            </a:extLst>
          </p:cNvPr>
          <p:cNvSpPr txBox="1"/>
          <p:nvPr/>
        </p:nvSpPr>
        <p:spPr>
          <a:xfrm>
            <a:off x="10205095" y="2128750"/>
            <a:ext cx="1759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Goswami et al.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05F0F-A111-FF12-96E1-CD8F9C099734}"/>
              </a:ext>
            </a:extLst>
          </p:cNvPr>
          <p:cNvSpPr txBox="1"/>
          <p:nvPr/>
        </p:nvSpPr>
        <p:spPr>
          <a:xfrm>
            <a:off x="10293927" y="4732689"/>
            <a:ext cx="1759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Goswami et al.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02B8F-F906-BBA1-6720-FA7240C4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81" y="5273237"/>
            <a:ext cx="6202609" cy="7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C1DF-4ED7-572B-7561-5606A69A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- 2</a:t>
            </a:r>
            <a:endParaRPr lang="sv-SE" dirty="0"/>
          </a:p>
        </p:txBody>
      </p:sp>
      <p:pic>
        <p:nvPicPr>
          <p:cNvPr id="4" name="Online Media 3" title="Iterative discrete element solver for efficient snow simulation">
            <a:hlinkClick r:id="" action="ppaction://media"/>
            <a:extLst>
              <a:ext uri="{FF2B5EF4-FFF2-40B4-BE49-F238E27FC236}">
                <a16:creationId xmlns:a16="http://schemas.microsoft.com/office/drawing/2014/main" id="{3BB2B018-C2A3-B163-4F53-54E8B73BB3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7A39-8ACD-C4A2-822E-5C8B66DC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- 3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F5B1-0E1A-8FE4-9C62-BEF0734AC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A552C-600E-4275-913B-B5ABACB1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19" y="2159000"/>
            <a:ext cx="7600711" cy="3848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C3846-98C0-C788-0F70-0A459C15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15" y="6046763"/>
            <a:ext cx="5809104" cy="6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2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D48B-D802-A973-962C-CB94F54E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- 3</a:t>
            </a:r>
            <a:endParaRPr lang="sv-SE" dirty="0"/>
          </a:p>
        </p:txBody>
      </p:sp>
      <p:pic>
        <p:nvPicPr>
          <p:cNvPr id="4" name="Online Media 3" title="Parallel spatiotemporally adaptive DEM-based snow simulation">
            <a:hlinkClick r:id="" action="ppaction://media"/>
            <a:extLst>
              <a:ext uri="{FF2B5EF4-FFF2-40B4-BE49-F238E27FC236}">
                <a16:creationId xmlns:a16="http://schemas.microsoft.com/office/drawing/2014/main" id="{06634AD8-72B4-56C6-A8C4-D191B2AE90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4AA62-0621-E858-0014-41AC08BB9E4D}"/>
              </a:ext>
            </a:extLst>
          </p:cNvPr>
          <p:cNvSpPr txBox="1"/>
          <p:nvPr/>
        </p:nvSpPr>
        <p:spPr>
          <a:xfrm>
            <a:off x="5457061" y="6308209"/>
            <a:ext cx="455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About</a:t>
            </a:r>
            <a:r>
              <a:rPr lang="sv-SE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3.5x faster </a:t>
            </a:r>
            <a:r>
              <a:rPr lang="sv-SE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than</a:t>
            </a:r>
            <a:r>
              <a:rPr lang="sv-SE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the </a:t>
            </a:r>
            <a:r>
              <a:rPr lang="sv-SE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iterative</a:t>
            </a:r>
            <a:r>
              <a:rPr lang="sv-SE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0305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395</Words>
  <Application>Microsoft Office PowerPoint</Application>
  <PresentationFormat>Widescreen</PresentationFormat>
  <Paragraphs>98</Paragraphs>
  <Slides>16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Real-time Snow and Cloud Animation in Computer Graphics</vt:lpstr>
      <vt:lpstr>Snow in Computer Graphics</vt:lpstr>
      <vt:lpstr>Method - 1</vt:lpstr>
      <vt:lpstr>Method - 1</vt:lpstr>
      <vt:lpstr>Method - 2</vt:lpstr>
      <vt:lpstr>Method - 2</vt:lpstr>
      <vt:lpstr>Method - 2</vt:lpstr>
      <vt:lpstr>Method - 3</vt:lpstr>
      <vt:lpstr>Method - 3</vt:lpstr>
      <vt:lpstr>Related work - Snow</vt:lpstr>
      <vt:lpstr>Clouds</vt:lpstr>
      <vt:lpstr>Method - 1</vt:lpstr>
      <vt:lpstr>Method - 2</vt:lpstr>
      <vt:lpstr>PowerPoint Presentation</vt:lpstr>
      <vt:lpstr>My focus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Prashant Goswami</dc:creator>
  <cp:lastModifiedBy>Prashant Goswami</cp:lastModifiedBy>
  <cp:revision>217</cp:revision>
  <dcterms:created xsi:type="dcterms:W3CDTF">2024-07-18T19:51:14Z</dcterms:created>
  <dcterms:modified xsi:type="dcterms:W3CDTF">2024-10-08T06:05:15Z</dcterms:modified>
</cp:coreProperties>
</file>