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8" r:id="rId3"/>
    <p:sldId id="263" r:id="rId4"/>
    <p:sldId id="265" r:id="rId5"/>
    <p:sldId id="259" r:id="rId6"/>
    <p:sldId id="260" r:id="rId7"/>
    <p:sldId id="261" r:id="rId8"/>
    <p:sldId id="264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50" autoAdjust="0"/>
    <p:restoredTop sz="94571" autoAdjust="0"/>
  </p:normalViewPr>
  <p:slideViewPr>
    <p:cSldViewPr snapToGrid="0">
      <p:cViewPr varScale="1">
        <p:scale>
          <a:sx n="131" d="100"/>
          <a:sy n="131" d="100"/>
        </p:scale>
        <p:origin x="222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CA6FA-8C66-4CA4-8516-4337C04B5C91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80A2A-593D-4C95-853E-76D674742CA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3441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B180A2A-593D-4C95-853E-76D674742CA8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3870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AF11F-ECA8-2C6D-6F44-7C690AEA67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70B895E-8849-E8F4-B597-9E77D139F2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F41DD4-F4BF-2946-8C20-8100D5ACA09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B3362C6-F2A7-C45A-5EEA-23F2A95C51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1E1DB82-B4C2-07D1-E58A-06C174816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4591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B0C8B0A-92C1-A195-9594-007B2EBEE5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70097A84-DCAC-AA0B-F0F2-0CF966E5CAB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6B6876E-7B51-2A3A-4AC0-911A32064B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435C80E-2DF6-8B61-6013-F563D8CD1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929859-99EE-7422-8F6B-07AC8C18E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10371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D9F7011C-0F6A-87FF-713B-3FFC4932C8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AD71302-1575-0AA9-8024-EBF55E0A02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62F662D-BE59-3297-71CD-2E95438FD7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5E41F8C-4385-932D-44A8-944B126D46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0828DC-EB96-25F2-F6F9-EAB8EC2A4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93862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1E9C7CD-7D72-EB66-4C5E-CF9D9B75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0DAB10-4E56-3815-9896-F8F48F2A24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F42F91-2AB4-1429-E390-60B4384F6B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15FA2A7-D662-6E92-F4A2-3D2926E167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D8878F6-C451-12C1-84F4-D399D9145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999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BB58F36-D6FE-05BF-8FD2-71BC03254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6717D17-CB37-172A-EE5B-02F0D7D29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6346789-E0BD-AE8B-A909-3B449BEB882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EDAE031-8221-8733-DE7B-1A81B434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2315FB4-B46D-2F4D-C828-6F20B7E4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0067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1971239-C1C3-A743-7F6A-BBCAA4FA75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D2AB228-C1A1-4A86-085D-B04DBC97974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8ECFA4A6-5EF4-A05D-04DF-B8E8A5F2E40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54923D32-1285-72C3-B6E5-1D0BCFF8C5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D0AF60A-BB12-B839-61B0-B22ADB888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5983D87-607C-4FDC-08EE-C31F0500D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89765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2262AED-7455-AA98-34EA-8ED983EED9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989125D-3F13-C058-3CA7-F9953D6126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59D98E9-6B17-A4B6-9B76-86A8AE0D46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9FE6D329-32A8-5F81-4BE8-0EF992566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7B1A8F4-BBB6-F92A-D83B-DE02FB49A09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2E2493E5-29B3-ABE2-4955-43462324D6A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061A41FF-4AA7-243F-C56E-C1791BBA04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5962B49-8555-D6F7-8346-DC511A57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733520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DDF93A-DD04-82CF-EF42-77220511D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0AB8AA-8E78-6176-4DFA-175760D788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5903992A-9863-6AC1-C7F4-EC5CBCC2F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642E404-F3AF-1964-083A-B63FB640D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26086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324D26B7-07DE-56D6-CCA6-CF1BEC8F72F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7C1035E-7D02-62C4-A8B6-55B7FACD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F4789B43-972E-F375-A5FD-A240C8676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5684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E47AE80-C9E5-8FA9-3EA6-4262E00DCE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550F935-48C8-7B1F-75A3-0E19B41A8F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C3684B2-DBD2-1DBE-DA6C-C3B4061C5A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CFC6405-97DF-648C-C777-FDB43E4574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C92221DA-7ACB-5BAD-BCFA-88F8905A5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B467B34-865F-D1A6-6C1B-BC6E2F2BD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105393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B771E5B-2A21-C49A-0EFD-DBC955177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9D3BD5-4DA9-A1B7-15BC-AC899E8894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72B23F7-49FF-C3A6-6BEB-D998DACAFC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12D8C0B2-DC18-45C4-3208-A8F7D93C73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C5E3BB0-B36C-469D-8BE6-942CA1130B29}" type="datetimeFigureOut">
              <a:rPr lang="sv-SE" smtClean="0"/>
              <a:t>2024-02-09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0225EC3-91F7-7C70-27C8-2D86DEBE4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45210F6-D336-36A8-C39E-498B729F0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01662EC-6187-4A43-B549-95494578775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64206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354CBA59-471B-143D-B223-9469174AD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C597CE7-A9BF-5373-0AB3-C1169B5F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cxnSp>
        <p:nvCxnSpPr>
          <p:cNvPr id="7" name="AutoShape 2">
            <a:extLst>
              <a:ext uri="{FF2B5EF4-FFF2-40B4-BE49-F238E27FC236}">
                <a16:creationId xmlns:a16="http://schemas.microsoft.com/office/drawing/2014/main" id="{C1F9BCCE-9A59-676D-4AAA-6048C3B7B1C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2230522" y="6648620"/>
            <a:ext cx="9696783" cy="0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  <p:pic>
        <p:nvPicPr>
          <p:cNvPr id="8" name="Picture 3">
            <a:extLst>
              <a:ext uri="{FF2B5EF4-FFF2-40B4-BE49-F238E27FC236}">
                <a16:creationId xmlns:a16="http://schemas.microsoft.com/office/drawing/2014/main" id="{8AB3EB83-A7AB-99F1-6824-7A1160DBA2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9403" y="6200274"/>
            <a:ext cx="1568061" cy="507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105895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FFF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  <p:cxnSp>
        <p:nvCxnSpPr>
          <p:cNvPr id="9" name="AutoShape 4">
            <a:extLst>
              <a:ext uri="{FF2B5EF4-FFF2-40B4-BE49-F238E27FC236}">
                <a16:creationId xmlns:a16="http://schemas.microsoft.com/office/drawing/2014/main" id="{471FFB84-609F-8A95-DF43-99CA5873E089}"/>
              </a:ext>
            </a:extLst>
          </p:cNvPr>
          <p:cNvCxnSpPr>
            <a:cxnSpLocks noChangeShapeType="1"/>
          </p:cNvCxnSpPr>
          <p:nvPr userDrawn="1"/>
        </p:nvCxnSpPr>
        <p:spPr bwMode="auto">
          <a:xfrm>
            <a:off x="136358" y="6648620"/>
            <a:ext cx="460961" cy="416"/>
          </a:xfrm>
          <a:prstGeom prst="straightConnector1">
            <a:avLst/>
          </a:prstGeom>
          <a:noFill/>
          <a:ln w="28575" algn="ctr">
            <a:solidFill>
              <a:srgbClr val="10589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sx="0" sy="0" algn="ctr" rotWithShape="0">
                    <a:srgbClr val="105895">
                      <a:alpha val="0"/>
                    </a:srgbClr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9413944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6DD2972-113E-17AF-FF4E-4EE6768136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  <a:cs typeface="Arial" panose="020B0604020202020204" pitchFamily="34" charset="0"/>
              </a:rPr>
              <a:t>HFN styrelsemöte 6 februari, Chalmers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4F43D16-619B-2B11-341C-95977C5919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16551"/>
            <a:ext cx="8883316" cy="3732965"/>
          </a:xfrm>
        </p:spPr>
        <p:txBody>
          <a:bodyPr numCol="2" spcCol="720000">
            <a:normAutofit fontScale="92500" lnSpcReduction="10000"/>
          </a:bodyPr>
          <a:lstStyle/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Inledning och godkännande av dagordning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mötesordförande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Val av justeringsperson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Konstituering av styrelsen. 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.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Föregående protokoll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Verksamhetsberättelse samt resultat från föregående år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Genomgång av resultat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Fastställande av verksamhetsberättelse. </a:t>
            </a:r>
            <a:r>
              <a:rPr lang="sv-SE" sz="1200" i="1" dirty="0">
                <a:latin typeface="Amasis MT Pro" panose="02040504050005020304" pitchFamily="18" charset="0"/>
              </a:rPr>
              <a:t>Beslutspunkt</a:t>
            </a:r>
            <a:r>
              <a:rPr lang="sv-SE" sz="1200" dirty="0">
                <a:latin typeface="Amasis MT Pro" panose="02040504050005020304" pitchFamily="18" charset="0"/>
              </a:rPr>
              <a:t>.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Datum och plats för årets styrelsemöten. </a:t>
            </a:r>
            <a:r>
              <a:rPr lang="sv-SE" sz="1600" i="1" dirty="0">
                <a:latin typeface="Amasis MT Pro" panose="02040504050005020304" pitchFamily="18" charset="0"/>
              </a:rPr>
              <a:t>Beslutspunkt</a:t>
            </a:r>
            <a:r>
              <a:rPr lang="sv-SE" sz="1600" dirty="0">
                <a:latin typeface="Amasis MT Pro" panose="02040504050005020304" pitchFamily="18" charset="0"/>
              </a:rPr>
              <a:t>.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 err="1">
                <a:latin typeface="Amasis MT Pro" panose="02040504050005020304" pitchFamily="18" charset="0"/>
              </a:rPr>
              <a:t>Medlemsstatus</a:t>
            </a: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Medlemsansökan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endParaRPr lang="sv-SE" sz="1600" dirty="0">
              <a:latin typeface="Amasis MT Pro" panose="02040504050005020304" pitchFamily="18" charset="0"/>
            </a:endParaRP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Verksamhetsrapportering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Kurser/seminarier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Intern workshop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Vetenskapliga frågor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Forskning och forskningsansökningar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Information om utlysningar av forsknings-/projektmedel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Uppföljning föregående möte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Utökning av valberedningen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Översyn av stadgarna (reducering av antalet styrelseledamöter)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sv-SE" sz="1200" dirty="0">
                <a:latin typeface="Amasis MT Pro" panose="02040504050005020304" pitchFamily="18" charset="0"/>
              </a:rPr>
              <a:t>Rollen vetenskaplig ledare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Övrigt</a:t>
            </a:r>
          </a:p>
          <a:p>
            <a:pPr marL="360000" indent="-360000">
              <a:lnSpc>
                <a:spcPct val="100000"/>
              </a:lnSpc>
              <a:spcBef>
                <a:spcPts val="600"/>
              </a:spcBef>
              <a:buFont typeface="+mj-lt"/>
              <a:buAutoNum type="arabicPeriod"/>
            </a:pPr>
            <a:r>
              <a:rPr lang="sv-SE" sz="1600" dirty="0">
                <a:latin typeface="Amasis MT Pro" panose="02040504050005020304" pitchFamily="18" charset="0"/>
              </a:rPr>
              <a:t>Mötet avslutas</a:t>
            </a:r>
          </a:p>
        </p:txBody>
      </p:sp>
    </p:spTree>
    <p:extLst>
      <p:ext uri="{BB962C8B-B14F-4D97-AF65-F5344CB8AC3E}">
        <p14:creationId xmlns:p14="http://schemas.microsoft.com/office/powerpoint/2010/main" val="734188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5AFDD7-B62F-01AC-38BE-0D976088E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Konstituering av styrelsen</a:t>
            </a:r>
          </a:p>
        </p:txBody>
      </p:sp>
      <p:sp>
        <p:nvSpPr>
          <p:cNvPr id="5" name="Platshållare för innehåll 8">
            <a:extLst>
              <a:ext uri="{FF2B5EF4-FFF2-40B4-BE49-F238E27FC236}">
                <a16:creationId xmlns:a16="http://schemas.microsoft.com/office/drawing/2014/main" id="{3340874D-774B-90A4-B239-837E86936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145379" cy="402974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Följande personer ingår i styrelsen: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Anders Nyberg, Transportstyrelsen (kvarvarande)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Anna-Lisa Osvalder, Chalmers (kvarvarande)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Annica Eriksson, MTO Säkerhet (kvarvarande)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Jenny Teurnell, Försvarsmakten (omvald 2 år)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Jens Alfredson, SAAB Aeronautics (kvarvarande)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Johan Enkvist, SSM (omvald 2 år)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Lothar Meyer, LFV (nyvald 2 år)</a:t>
            </a:r>
          </a:p>
          <a:p>
            <a:r>
              <a:rPr lang="sv-SE" sz="1700" dirty="0">
                <a:latin typeface="Amasis MT Pro" panose="02040504050005020304" pitchFamily="18" charset="0"/>
              </a:rPr>
              <a:t>Pernilla Ulfvengren, KTH (omvald 2 år)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sv-SE" sz="2000" dirty="0">
                <a:latin typeface="Amasis MT Pro" panose="02040504050005020304" pitchFamily="18" charset="0"/>
              </a:rPr>
              <a:t>Styrelsen fördelar rollerna som ordförande och vice ordförande internt mellan sig vid ett konstituerande möte.</a:t>
            </a:r>
          </a:p>
          <a:p>
            <a:endParaRPr lang="sv-SE" sz="2000" dirty="0">
              <a:latin typeface="Amasis MT Pro" panose="020405040500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355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B879C5F5-CD18-7BD6-3F90-2D0B7C9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anchor="ctr"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Verksamhetsberättelse samt resultat från föregående år</a:t>
            </a:r>
          </a:p>
        </p:txBody>
      </p:sp>
      <p:sp>
        <p:nvSpPr>
          <p:cNvPr id="9" name="Platshållare för innehåll 8">
            <a:extLst>
              <a:ext uri="{FF2B5EF4-FFF2-40B4-BE49-F238E27FC236}">
                <a16:creationId xmlns:a16="http://schemas.microsoft.com/office/drawing/2014/main" id="{5CEE1DA4-FB26-AD0B-2690-12CB2C7DF18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114711"/>
            <a:ext cx="5181600" cy="4062252"/>
          </a:xfrm>
        </p:spPr>
        <p:txBody>
          <a:bodyPr>
            <a:normAutofit lnSpcReduction="10000"/>
          </a:bodyPr>
          <a:lstStyle/>
          <a:p>
            <a:r>
              <a:rPr lang="sv-SE" sz="1900" dirty="0">
                <a:latin typeface="Amasis MT Pro" panose="02040504050005020304" pitchFamily="18" charset="0"/>
              </a:rPr>
              <a:t>Resultat 2023</a:t>
            </a:r>
          </a:p>
          <a:p>
            <a:r>
              <a:rPr lang="sv-SE" sz="1900" dirty="0">
                <a:latin typeface="Amasis MT Pro" panose="02040504050005020304" pitchFamily="18" charset="0"/>
              </a:rPr>
              <a:t>Ingående balans 716 tkr (beräknas motsvara 577 tkr efter </a:t>
            </a:r>
            <a:r>
              <a:rPr lang="sv-SE" sz="1900" dirty="0" err="1">
                <a:latin typeface="Amasis MT Pro" panose="02040504050005020304" pitchFamily="18" charset="0"/>
              </a:rPr>
              <a:t>LiU:s</a:t>
            </a:r>
            <a:r>
              <a:rPr lang="sv-SE" sz="1900" dirty="0">
                <a:latin typeface="Amasis MT Pro" panose="02040504050005020304" pitchFamily="18" charset="0"/>
              </a:rPr>
              <a:t> kostnadsuttag).</a:t>
            </a:r>
          </a:p>
          <a:p>
            <a:r>
              <a:rPr lang="sv-SE" sz="1900" dirty="0">
                <a:latin typeface="Amasis MT Pro" panose="02040504050005020304" pitchFamily="18" charset="0"/>
              </a:rPr>
              <a:t>Utgående balans 672 (beräknas motsvara 542 tkr efter </a:t>
            </a:r>
            <a:r>
              <a:rPr lang="sv-SE" sz="1900" dirty="0" err="1">
                <a:latin typeface="Amasis MT Pro" panose="02040504050005020304" pitchFamily="18" charset="0"/>
              </a:rPr>
              <a:t>LiU:s</a:t>
            </a:r>
            <a:r>
              <a:rPr lang="sv-SE" sz="1900" dirty="0">
                <a:latin typeface="Amasis MT Pro" panose="02040504050005020304" pitchFamily="18" charset="0"/>
              </a:rPr>
              <a:t> kostnadsuttag).</a:t>
            </a:r>
          </a:p>
          <a:p>
            <a:endParaRPr lang="sv-SE" sz="1600" dirty="0">
              <a:latin typeface="Amasis MT Pro" panose="02040504050005020304" pitchFamily="18" charset="0"/>
            </a:endParaRPr>
          </a:p>
          <a:p>
            <a:endParaRPr lang="sv-SE" sz="1600" dirty="0">
              <a:latin typeface="Amasis MT Pro" panose="02040504050005020304" pitchFamily="18" charset="0"/>
            </a:endParaRPr>
          </a:p>
          <a:p>
            <a:endParaRPr lang="sv-SE" sz="1600" dirty="0">
              <a:latin typeface="Amasis MT Pro" panose="02040504050005020304" pitchFamily="18" charset="0"/>
            </a:endParaRPr>
          </a:p>
          <a:p>
            <a:pPr marL="0" indent="0">
              <a:buNone/>
            </a:pPr>
            <a:r>
              <a:rPr lang="sv-SE" sz="1600" dirty="0">
                <a:latin typeface="Amasis MT Pro" panose="02040504050005020304" pitchFamily="18" charset="0"/>
              </a:rPr>
              <a:t>*Löner och kostnadsuttag för </a:t>
            </a:r>
            <a:r>
              <a:rPr lang="sv-SE" sz="1600" dirty="0" err="1">
                <a:latin typeface="Amasis MT Pro" panose="02040504050005020304" pitchFamily="18" charset="0"/>
              </a:rPr>
              <a:t>LiU</a:t>
            </a:r>
            <a:r>
              <a:rPr lang="sv-SE" sz="1600" dirty="0">
                <a:latin typeface="Amasis MT Pro" panose="02040504050005020304" pitchFamily="18" charset="0"/>
              </a:rPr>
              <a:t> avser HFN drift: organisering, vetenskaplig ledning, genomförande och uppföljning av kurser, workshops, möten samt övriga HFN-interna angelägenheter. Dessutom ingår lokaler, administrativt och tekniskt stöd samt förtäring i samband med möten.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63EA4CE-6905-84B2-6C75-345C8A5281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9151165"/>
              </p:ext>
            </p:extLst>
          </p:nvPr>
        </p:nvGraphicFramePr>
        <p:xfrm>
          <a:off x="6172200" y="2114711"/>
          <a:ext cx="5181601" cy="3773172"/>
        </p:xfrm>
        <a:graphic>
          <a:graphicData uri="http://schemas.openxmlformats.org/drawingml/2006/table">
            <a:tbl>
              <a:tblPr/>
              <a:tblGrid>
                <a:gridCol w="3626253">
                  <a:extLst>
                    <a:ext uri="{9D8B030D-6E8A-4147-A177-3AD203B41FA5}">
                      <a16:colId xmlns:a16="http://schemas.microsoft.com/office/drawing/2014/main" val="2995787241"/>
                    </a:ext>
                  </a:extLst>
                </a:gridCol>
                <a:gridCol w="1555348">
                  <a:extLst>
                    <a:ext uri="{9D8B030D-6E8A-4147-A177-3AD203B41FA5}">
                      <a16:colId xmlns:a16="http://schemas.microsoft.com/office/drawing/2014/main" val="2252508012"/>
                    </a:ext>
                  </a:extLst>
                </a:gridCol>
              </a:tblGrid>
              <a:tr h="43977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Januari-december</a:t>
                      </a: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 2023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Utfall</a:t>
                      </a: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 (</a:t>
                      </a:r>
                      <a:r>
                        <a:rPr lang="en-US" sz="19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kr</a:t>
                      </a: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)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577288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Medlemsavgifter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550 300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8379037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Kurser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60 000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9941069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intäkter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610 300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9539077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Löner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och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kostnadsuttag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 </a:t>
                      </a:r>
                      <a:r>
                        <a:rPr lang="en-US" sz="19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LiU</a:t>
                      </a: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*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-526 245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71039089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Interna workshops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-4 544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204679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Kurs och konferens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-69 755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21646325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Resor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-53 753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948586"/>
                  </a:ext>
                </a:extLst>
              </a:tr>
              <a:tr h="36170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Summa kostnader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0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-654 297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02625"/>
                  </a:ext>
                </a:extLst>
              </a:tr>
              <a:tr h="43977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Resultat jan-dec 2023</a:t>
                      </a:r>
                      <a:endParaRPr lang="en-US" sz="1900" b="0" i="0" u="none" strike="noStrike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900" b="1" i="0" u="none" strike="noStrike" dirty="0">
                          <a:solidFill>
                            <a:srgbClr val="000000"/>
                          </a:solidFill>
                          <a:effectLst/>
                          <a:latin typeface="Amasis MT Pro" panose="02040504050005020304" pitchFamily="18" charset="0"/>
                        </a:rPr>
                        <a:t>-43 997</a:t>
                      </a:r>
                      <a:endParaRPr lang="en-US" sz="1900" b="0" i="0" u="none" strike="noStrike" dirty="0">
                        <a:effectLst/>
                        <a:latin typeface="Amasis MT Pro" panose="02040504050005020304" pitchFamily="18" charset="0"/>
                      </a:endParaRPr>
                    </a:p>
                  </a:txBody>
                  <a:tcPr marL="13011" marR="13011" marT="1301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4C6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60106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16520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1">
            <a:extLst>
              <a:ext uri="{FF2B5EF4-FFF2-40B4-BE49-F238E27FC236}">
                <a16:creationId xmlns:a16="http://schemas.microsoft.com/office/drawing/2014/main" id="{B879C5F5-CD18-7BD6-3F90-2D0B7C9247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Datum och plats för årets styrelsemöten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ABA128-4E14-2218-4714-5A5FB55502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6 februari: Chalmers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3 maj: Flygskolan Malmen, Linköping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november: Medie-och informationsteknik, Norrköping (21/11 </a:t>
            </a:r>
            <a:r>
              <a:rPr lang="sv-SE" sz="2000" strike="sngStrike" dirty="0">
                <a:latin typeface="Amasis MT Pro" panose="02040504050005020304" pitchFamily="18" charset="0"/>
              </a:rPr>
              <a:t>eller 28/11</a:t>
            </a:r>
            <a:r>
              <a:rPr lang="sv-SE" sz="2000" dirty="0">
                <a:latin typeface="Amasis MT Pro" panose="020405040500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801741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AF2BA22-D0F3-3516-0636-D5BA8A792D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 err="1">
                <a:latin typeface="Amasis MT Pro Medium" panose="02040604050005020304" pitchFamily="18" charset="0"/>
              </a:rPr>
              <a:t>Medlemsstatus</a:t>
            </a:r>
            <a:r>
              <a:rPr lang="sv-SE" sz="2400" dirty="0">
                <a:latin typeface="Amasis MT Pro Medium" panose="02040604050005020304" pitchFamily="18" charset="0"/>
              </a:rPr>
              <a:t>/Medlemsansökan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78C29E5D-C7B4-8480-668D-092C1C60A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846"/>
            <a:ext cx="10515600" cy="4351338"/>
          </a:xfrm>
        </p:spPr>
        <p:txBody>
          <a:bodyPr numCol="2">
            <a:normAutofit fontScale="62500" lnSpcReduction="20000"/>
          </a:bodyPr>
          <a:lstStyle/>
          <a:p>
            <a:r>
              <a:rPr lang="sv-SE" dirty="0">
                <a:latin typeface="Amasis MT Pro" panose="02040504050005020304" pitchFamily="18" charset="0"/>
              </a:rPr>
              <a:t>Chalmers Tekniska Högskola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Design och Human Factors</a:t>
            </a:r>
          </a:p>
          <a:p>
            <a:r>
              <a:rPr lang="sv-SE" dirty="0">
                <a:latin typeface="Amasis MT Pro" panose="02040504050005020304" pitchFamily="18" charset="0"/>
              </a:rPr>
              <a:t>Försvarets Materielverk</a:t>
            </a:r>
          </a:p>
          <a:p>
            <a:r>
              <a:rPr lang="sv-SE" dirty="0">
                <a:latin typeface="Amasis MT Pro" panose="02040504050005020304" pitchFamily="18" charset="0"/>
              </a:rPr>
              <a:t>Försvarsmakten</a:t>
            </a:r>
          </a:p>
          <a:p>
            <a:r>
              <a:rPr lang="sv-SE" dirty="0">
                <a:latin typeface="Amasis MT Pro" panose="02040504050005020304" pitchFamily="18" charset="0"/>
              </a:rPr>
              <a:t>Kungliga Tekniska Högskolan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INDEK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Produktrealisering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Medie- och informationsteknik</a:t>
            </a:r>
          </a:p>
          <a:p>
            <a:r>
              <a:rPr lang="sv-SE" dirty="0">
                <a:latin typeface="Amasis MT Pro" panose="02040504050005020304" pitchFamily="18" charset="0"/>
              </a:rPr>
              <a:t>Linköpings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datavetenskap</a:t>
            </a:r>
          </a:p>
          <a:p>
            <a:r>
              <a:rPr lang="sv-SE" dirty="0">
                <a:latin typeface="Amasis MT Pro" panose="02040504050005020304" pitchFamily="18" charset="0"/>
              </a:rPr>
              <a:t>LFV</a:t>
            </a:r>
          </a:p>
          <a:p>
            <a:r>
              <a:rPr lang="sv-SE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Change at </a:t>
            </a:r>
            <a:r>
              <a:rPr lang="sv-SE" dirty="0" err="1">
                <a:latin typeface="Amasis MT Pro" panose="02040504050005020304" pitchFamily="18" charset="0"/>
              </a:rPr>
              <a:t>work</a:t>
            </a:r>
            <a:endParaRPr lang="sv-SE" dirty="0">
              <a:latin typeface="Amasis MT Pro" panose="02040504050005020304" pitchFamily="18" charset="0"/>
            </a:endParaRPr>
          </a:p>
          <a:p>
            <a:r>
              <a:rPr lang="sv-SE" dirty="0">
                <a:latin typeface="Amasis MT Pro" panose="02040504050005020304" pitchFamily="18" charset="0"/>
              </a:rPr>
              <a:t>Lunds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Trafikflyghögskolan</a:t>
            </a:r>
          </a:p>
          <a:p>
            <a:r>
              <a:rPr lang="sv-SE" dirty="0">
                <a:latin typeface="Amasis MT Pro" panose="02040504050005020304" pitchFamily="18" charset="0"/>
              </a:rPr>
              <a:t>MTO Säkerhet AB</a:t>
            </a:r>
          </a:p>
          <a:p>
            <a:r>
              <a:rPr lang="sv-SE" dirty="0">
                <a:latin typeface="Amasis MT Pro" panose="02040504050005020304" pitchFamily="18" charset="0"/>
              </a:rPr>
              <a:t>Saab Aeronautics</a:t>
            </a:r>
          </a:p>
          <a:p>
            <a:r>
              <a:rPr lang="sv-SE" dirty="0">
                <a:latin typeface="Amasis MT Pro" panose="02040504050005020304" pitchFamily="18" charset="0"/>
              </a:rPr>
              <a:t>Saab Kockums</a:t>
            </a:r>
          </a:p>
          <a:p>
            <a:r>
              <a:rPr lang="sv-SE" dirty="0">
                <a:latin typeface="Amasis MT Pro" panose="02040504050005020304" pitchFamily="18" charset="0"/>
              </a:rPr>
              <a:t>Sjöfartsverket</a:t>
            </a:r>
          </a:p>
          <a:p>
            <a:r>
              <a:rPr lang="sv-SE" dirty="0">
                <a:latin typeface="Amasis MT Pro" panose="02040504050005020304" pitchFamily="18" charset="0"/>
              </a:rPr>
              <a:t>Strålsäkerhetsmyndigheten</a:t>
            </a:r>
          </a:p>
          <a:p>
            <a:r>
              <a:rPr lang="sv-SE" dirty="0">
                <a:latin typeface="Amasis MT Pro" panose="02040504050005020304" pitchFamily="18" charset="0"/>
              </a:rPr>
              <a:t>Trafikverket</a:t>
            </a:r>
          </a:p>
          <a:p>
            <a:r>
              <a:rPr lang="sv-SE" dirty="0">
                <a:latin typeface="Amasis MT Pro" panose="02040504050005020304" pitchFamily="18" charset="0"/>
              </a:rPr>
              <a:t>Transportstyrelsen</a:t>
            </a:r>
          </a:p>
          <a:p>
            <a:r>
              <a:rPr lang="sv-SE" dirty="0">
                <a:latin typeface="Amasis MT Pro" panose="02040504050005020304" pitchFamily="18" charset="0"/>
              </a:rPr>
              <a:t>Uppsala universitet</a:t>
            </a:r>
          </a:p>
          <a:p>
            <a:pPr marL="457200" lvl="1" indent="0">
              <a:buNone/>
            </a:pPr>
            <a:r>
              <a:rPr lang="sv-SE" dirty="0">
                <a:latin typeface="Amasis MT Pro" panose="02040504050005020304" pitchFamily="18" charset="0"/>
              </a:rPr>
              <a:t>Institutionen för informationsteknologi</a:t>
            </a:r>
          </a:p>
          <a:p>
            <a:endParaRPr lang="sv-SE" dirty="0">
              <a:latin typeface="Amasis MT Pro" panose="02040504050005020304" pitchFamily="18" charset="0"/>
            </a:endParaRPr>
          </a:p>
          <a:p>
            <a:r>
              <a:rPr lang="sv-SE" dirty="0">
                <a:latin typeface="Amasis MT Pro" panose="02040504050005020304" pitchFamily="18" charset="0"/>
              </a:rPr>
              <a:t>För beslut om medlemskap på detta möte: VTI</a:t>
            </a:r>
          </a:p>
        </p:txBody>
      </p:sp>
    </p:spTree>
    <p:extLst>
      <p:ext uri="{BB962C8B-B14F-4D97-AF65-F5344CB8AC3E}">
        <p14:creationId xmlns:p14="http://schemas.microsoft.com/office/powerpoint/2010/main" val="816102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060F00-BCB2-D43B-1B4A-C0A04B191B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Verksamhetsrapportering</a:t>
            </a:r>
            <a:endParaRPr lang="sv-SE" sz="24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093E364-DA58-507E-8DA7-5104D577E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v-SE"/>
          </a:p>
        </p:txBody>
      </p:sp>
      <p:graphicFrame>
        <p:nvGraphicFramePr>
          <p:cNvPr id="6" name="Content Placeholder 1">
            <a:extLst>
              <a:ext uri="{FF2B5EF4-FFF2-40B4-BE49-F238E27FC236}">
                <a16:creationId xmlns:a16="http://schemas.microsoft.com/office/drawing/2014/main" id="{BDE3E081-C2AE-543D-469D-1311F692140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0438918"/>
              </p:ext>
            </p:extLst>
          </p:nvPr>
        </p:nvGraphicFramePr>
        <p:xfrm>
          <a:off x="838200" y="1248682"/>
          <a:ext cx="10515600" cy="4455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3120">
                  <a:extLst>
                    <a:ext uri="{9D8B030D-6E8A-4147-A177-3AD203B41FA5}">
                      <a16:colId xmlns:a16="http://schemas.microsoft.com/office/drawing/2014/main" val="865480465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67111131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649009836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4288448667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698609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sv-SE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latin typeface="Amasis MT Pro" panose="02040504050005020304" pitchFamily="18" charset="0"/>
                        </a:rPr>
                        <a:t>Styrelsemöte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latin typeface="Amasis MT Pro" panose="02040504050005020304" pitchFamily="18" charset="0"/>
                        </a:rPr>
                        <a:t>Medlemskollegiemöte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latin typeface="Amasis MT Pro" panose="02040504050005020304" pitchFamily="18" charset="0"/>
                        </a:rPr>
                        <a:t>HFN-kurser/ seminarier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>
                          <a:latin typeface="Amasis MT Pro" panose="02040504050005020304" pitchFamily="18" charset="0"/>
                        </a:rPr>
                        <a:t>Intern workshop /Webbinarier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4357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Kvartal 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6 februari Chalmers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latin typeface="Amasis MT Pro" panose="02040504050005020304" pitchFamily="18" charset="0"/>
                        </a:rPr>
                        <a:t>6 februari Chalmers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7-8 mars</a:t>
                      </a:r>
                      <a:br>
                        <a:rPr lang="sv-SE" sz="1600" dirty="0">
                          <a:latin typeface="Amasis MT Pro" panose="02040504050005020304" pitchFamily="18" charset="0"/>
                        </a:rPr>
                      </a:br>
                      <a:r>
                        <a:rPr lang="sv-SE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Studiebesök Lunds universitet</a:t>
                      </a:r>
                      <a:br>
                        <a:rPr lang="sv-SE" sz="1600" dirty="0">
                          <a:latin typeface="Amasis MT Pro" panose="02040504050005020304" pitchFamily="18" charset="0"/>
                        </a:rPr>
                      </a:br>
                      <a:r>
                        <a:rPr lang="sv-SE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och Pliktverket, Malmö</a:t>
                      </a:r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16 januari</a:t>
                      </a:r>
                      <a:br>
                        <a:rPr lang="sv-SE" sz="1600" dirty="0">
                          <a:latin typeface="Amasis MT Pro" panose="02040504050005020304" pitchFamily="18" charset="0"/>
                        </a:rPr>
                      </a:br>
                      <a:r>
                        <a:rPr lang="sv-SE" sz="1600" b="0" i="0" kern="1200" dirty="0" err="1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Webbinarium</a:t>
                      </a:r>
                      <a:br>
                        <a:rPr lang="sv-SE" sz="1600" dirty="0">
                          <a:latin typeface="Amasis MT Pro" panose="02040504050005020304" pitchFamily="18" charset="0"/>
                        </a:rPr>
                      </a:br>
                      <a:r>
                        <a:rPr lang="sv-SE" sz="1600" b="0" i="1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Jordan Navarro</a:t>
                      </a:r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9908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Kvartal 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3 maj</a:t>
                      </a:r>
                    </a:p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Flygskolan Malmen, Linköping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latin typeface="Amasis MT Pro" panose="02040504050005020304" pitchFamily="18" charset="0"/>
                        </a:rPr>
                        <a:t>3 maj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latin typeface="Amasis MT Pro" panose="02040504050005020304" pitchFamily="18" charset="0"/>
                        </a:rPr>
                        <a:t>Flygskolan Malmen, Linköping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25-26 april</a:t>
                      </a:r>
                      <a:br>
                        <a:rPr lang="it-IT" sz="1600" dirty="0">
                          <a:latin typeface="Amasis MT Pro" panose="02040504050005020304" pitchFamily="18" charset="0"/>
                        </a:rPr>
                      </a:br>
                      <a:r>
                        <a:rPr lang="it-IT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Kurs, tema AI</a:t>
                      </a:r>
                      <a:br>
                        <a:rPr lang="it-IT" sz="1600" dirty="0">
                          <a:latin typeface="Amasis MT Pro" panose="02040504050005020304" pitchFamily="18" charset="0"/>
                        </a:rPr>
                      </a:br>
                      <a:r>
                        <a:rPr lang="it-IT" sz="1600" b="0" i="0" kern="1200" dirty="0">
                          <a:solidFill>
                            <a:schemeClr val="dk1"/>
                          </a:solidFill>
                          <a:effectLst/>
                          <a:latin typeface="Amasis MT Pro" panose="02040504050005020304" pitchFamily="18" charset="0"/>
                          <a:ea typeface="+mn-ea"/>
                          <a:cs typeface="+mn-cs"/>
                        </a:rPr>
                        <a:t>TFHS</a:t>
                      </a:r>
                      <a:endParaRPr lang="sv-SE" sz="1600" i="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55254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Kvartal III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30539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Kvartal IV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november</a:t>
                      </a:r>
                    </a:p>
                    <a:p>
                      <a:r>
                        <a:rPr lang="sv-SE" sz="1600" dirty="0">
                          <a:latin typeface="Amasis MT Pro" panose="02040504050005020304" pitchFamily="18" charset="0"/>
                        </a:rPr>
                        <a:t>Medie-och informationsteknik, Norrköping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latin typeface="Amasis MT Pro" panose="02040504050005020304" pitchFamily="18" charset="0"/>
                        </a:rPr>
                        <a:t>november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600" dirty="0">
                          <a:latin typeface="Amasis MT Pro" panose="02040504050005020304" pitchFamily="18" charset="0"/>
                        </a:rPr>
                        <a:t>Medie-och informationsteknik, Norrköping</a:t>
                      </a:r>
                    </a:p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600" dirty="0">
                        <a:latin typeface="Amasis MT Pro" panose="020405040500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08869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99969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Vetenskapliga frågor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Information om konferenser, kurser och seminarier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Forskning och forskningsansökningar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Information om utlysningar av forsknings-/projektmedel</a:t>
            </a:r>
          </a:p>
        </p:txBody>
      </p:sp>
    </p:spTree>
    <p:extLst>
      <p:ext uri="{BB962C8B-B14F-4D97-AF65-F5344CB8AC3E}">
        <p14:creationId xmlns:p14="http://schemas.microsoft.com/office/powerpoint/2010/main" val="18394431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B4A327-D232-1EA8-5DC0-6E5ADB8FA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Uppföljning föregående möte</a:t>
            </a:r>
            <a:endParaRPr lang="sv-SE" sz="2400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7D76FE-255F-D61C-46FE-AE2F6B4BFB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Utökning av valberedningen: förslag Jenny Gustafsson, FMV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Översyn av stadgarna (reducering av antalet styrelseledamöter)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Rollen vetenskaplig ledare (initiering av diskussion)</a:t>
            </a:r>
          </a:p>
        </p:txBody>
      </p:sp>
    </p:spTree>
    <p:extLst>
      <p:ext uri="{BB962C8B-B14F-4D97-AF65-F5344CB8AC3E}">
        <p14:creationId xmlns:p14="http://schemas.microsoft.com/office/powerpoint/2010/main" val="419721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9160643-E1B2-066C-1A05-875B2C1F2F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400" dirty="0">
                <a:latin typeface="Amasis MT Pro Medium" panose="02040604050005020304" pitchFamily="18" charset="0"/>
              </a:rPr>
              <a:t>Övrigt</a:t>
            </a:r>
            <a:endParaRPr lang="sv-SE" sz="2400" dirty="0"/>
          </a:p>
        </p:txBody>
      </p:sp>
      <p:sp>
        <p:nvSpPr>
          <p:cNvPr id="4" name="Platshållare för innehåll 8">
            <a:extLst>
              <a:ext uri="{FF2B5EF4-FFF2-40B4-BE49-F238E27FC236}">
                <a16:creationId xmlns:a16="http://schemas.microsoft.com/office/drawing/2014/main" id="{87931BA3-9E53-9ED8-394F-C6DEABC87E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/>
          </a:bodyPr>
          <a:lstStyle/>
          <a:p>
            <a:r>
              <a:rPr lang="sv-SE" sz="2000" dirty="0">
                <a:latin typeface="Amasis MT Pro" panose="02040504050005020304" pitchFamily="18" charset="0"/>
              </a:rPr>
              <a:t>Verksamhetsledare</a:t>
            </a:r>
          </a:p>
          <a:p>
            <a:r>
              <a:rPr lang="sv-SE" sz="2000" dirty="0">
                <a:latin typeface="Amasis MT Pro" panose="02040504050005020304" pitchFamily="18" charset="0"/>
              </a:rPr>
              <a:t>Minnesträd</a:t>
            </a:r>
          </a:p>
        </p:txBody>
      </p:sp>
    </p:spTree>
    <p:extLst>
      <p:ext uri="{BB962C8B-B14F-4D97-AF65-F5344CB8AC3E}">
        <p14:creationId xmlns:p14="http://schemas.microsoft.com/office/powerpoint/2010/main" val="3908516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tyrelsemöte mall" id="{9691A14E-89AE-4993-9259-1E6E23EA6696}" vid="{2D22C7E9-DDD3-44D7-B30E-9C28954B8CF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272</TotalTime>
  <Words>536</Words>
  <Application>Microsoft Office PowerPoint</Application>
  <PresentationFormat>Bredbild</PresentationFormat>
  <Paragraphs>133</Paragraphs>
  <Slides>9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5" baseType="lpstr">
      <vt:lpstr>Amasis MT Pro</vt:lpstr>
      <vt:lpstr>Amasis MT Pro Medium</vt:lpstr>
      <vt:lpstr>Arial</vt:lpstr>
      <vt:lpstr>Calibri</vt:lpstr>
      <vt:lpstr>Calibri Light</vt:lpstr>
      <vt:lpstr>Office-tema</vt:lpstr>
      <vt:lpstr>HFN styrelsemöte 6 februari, Chalmers</vt:lpstr>
      <vt:lpstr>Konstituering av styrelsen</vt:lpstr>
      <vt:lpstr>Verksamhetsberättelse samt resultat från föregående år</vt:lpstr>
      <vt:lpstr>Datum och plats för årets styrelsemöten</vt:lpstr>
      <vt:lpstr>Medlemsstatus/Medlemsansökan</vt:lpstr>
      <vt:lpstr>Verksamhetsrapportering</vt:lpstr>
      <vt:lpstr>Vetenskapliga frågor</vt:lpstr>
      <vt:lpstr>Uppföljning föregående möte</vt:lpstr>
      <vt:lpstr>Övrigt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HFN styrelsemöte 6 februari, Chalmers</dc:title>
  <dc:creator>Elin Montecinos</dc:creator>
  <cp:lastModifiedBy>Elin Montecinos</cp:lastModifiedBy>
  <cp:revision>13</cp:revision>
  <dcterms:created xsi:type="dcterms:W3CDTF">2024-01-09T13:42:18Z</dcterms:created>
  <dcterms:modified xsi:type="dcterms:W3CDTF">2024-02-09T06:23:19Z</dcterms:modified>
</cp:coreProperties>
</file>