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5AF11F-ECA8-2C6D-6F44-7C690AEA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70B895E-8849-E8F4-B597-9E77D139F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F41DD4-F4BF-2946-8C20-8100D5AC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2023-11-19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3362C6-F2A7-C45A-5EEA-23F2A95C5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1E1DB82-B4C2-07D1-E58A-06C17481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91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0C8B0A-92C1-A195-9594-007B2EBEE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0097A84-DCAC-AA0B-F0F2-0CF966E5C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B6876E-7B51-2A3A-4AC0-911A32064B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2023-11-19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35C80E-2DF6-8B61-6013-F563D8CD1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929859-99EE-7422-8F6B-07AC8C18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037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9F7011C-0F6A-87FF-713B-3FFC4932C8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AD71302-1575-0AA9-8024-EBF55E0A0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2F662D-BE59-3297-71CD-2E95438FD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2023-11-19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E41F8C-4385-932D-44A8-944B126D4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0828DC-EB96-25F2-F6F9-EAB8EC2A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38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E9C7CD-7D72-EB66-4C5E-CF9D9B75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0DAB10-4E56-3815-9896-F8F48F2A2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F42F91-2AB4-1429-E390-60B4384F6B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2023-11-19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5FA2A7-D662-6E92-F4A2-3D2926E16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8878F6-C451-12C1-84F4-D399D914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99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B58F36-D6FE-05BF-8FD2-71BC03254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717D17-CB37-172A-EE5B-02F0D7D29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346789-E0BD-AE8B-A909-3B449BEB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2023-11-19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DAE031-8221-8733-DE7B-1A81B434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315FB4-B46D-2F4D-C828-6F20B7E4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006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971239-C1C3-A743-7F6A-BBCAA4FA7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2AB228-C1A1-4A86-085D-B04DBC979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ECFA4A6-5EF4-A05D-04DF-B8E8A5F2E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4923D32-1285-72C3-B6E5-1D0BCFF8C5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2023-11-19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D0AF60A-BB12-B839-61B0-B22ADB888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5983D87-607C-4FDC-08EE-C31F0500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976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262AED-7455-AA98-34EA-8ED983EED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89125D-3F13-C058-3CA7-F9953D612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59D98E9-6B17-A4B6-9B76-86A8AE0D4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FE6D329-32A8-5F81-4BE8-0EF992566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7B1A8F4-BBB6-F92A-D83B-DE02FB49A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E2493E5-29B3-ABE2-4955-43462324D6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2023-11-19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61A41FF-4AA7-243F-C56E-C1791BBA0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5962B49-8555-D6F7-8346-DC511A57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335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DDF93A-DD04-82CF-EF42-77220511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0AB8AA-8E78-6176-4DFA-175760D7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2023-11-19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03992A-9863-6AC1-C7F4-EC5CBCC2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642E404-F3AF-1964-083A-B63FB640D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08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24D26B7-07DE-56D6-CCA6-CF1BEC8F72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2023-11-19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7C1035E-7D02-62C4-A8B6-55B7FACDA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4789B43-972E-F375-A5FD-A240C867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568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47AE80-C9E5-8FA9-3EA6-4262E00D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50F935-48C8-7B1F-75A3-0E19B41A8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C3684B2-DBD2-1DBE-DA6C-C3B4061C5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FC6405-97DF-648C-C777-FDB43E45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2023-11-19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92221DA-7ACB-5BAD-BCFA-88F8905A5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B467B34-865F-D1A6-6C1B-BC6E2F2BD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053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771E5B-2A21-C49A-0EFD-DBC955177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49D3BD5-4DA9-A1B7-15BC-AC899E889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72B23F7-49FF-C3A6-6BEB-D998DACAF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2D8C0B2-DC18-45C4-3208-A8F7D93C7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2023-11-19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225EC3-91F7-7C70-27C8-2D86DEBE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5210F6-D336-36A8-C39E-498B729F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20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54CBA59-471B-143D-B223-9469174A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597CE7-A9BF-5373-0AB3-C1169B5F4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cxnSp>
        <p:nvCxnSpPr>
          <p:cNvPr id="7" name="AutoShape 2">
            <a:extLst>
              <a:ext uri="{FF2B5EF4-FFF2-40B4-BE49-F238E27FC236}">
                <a16:creationId xmlns:a16="http://schemas.microsoft.com/office/drawing/2014/main" id="{C1F9BCCE-9A59-676D-4AAA-6048C3B7B1C9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230522" y="6648620"/>
            <a:ext cx="9696783" cy="0"/>
          </a:xfrm>
          <a:prstGeom prst="straightConnector1">
            <a:avLst/>
          </a:prstGeom>
          <a:noFill/>
          <a:ln w="28575" algn="ctr">
            <a:solidFill>
              <a:srgbClr val="10589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105895">
                      <a:alpha val="0"/>
                    </a:srgbClr>
                  </a:outerShdw>
                </a:effectLst>
              </a14:hiddenEffects>
            </a:ext>
          </a:extLst>
        </p:spPr>
      </p:cxnSp>
      <p:pic>
        <p:nvPicPr>
          <p:cNvPr id="8" name="Picture 3">
            <a:extLst>
              <a:ext uri="{FF2B5EF4-FFF2-40B4-BE49-F238E27FC236}">
                <a16:creationId xmlns:a16="http://schemas.microsoft.com/office/drawing/2014/main" id="{8AB3EB83-A7AB-99F1-6824-7A1160DBA2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03" y="6200274"/>
            <a:ext cx="1568061" cy="507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05895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cxnSp>
        <p:nvCxnSpPr>
          <p:cNvPr id="9" name="AutoShape 4">
            <a:extLst>
              <a:ext uri="{FF2B5EF4-FFF2-40B4-BE49-F238E27FC236}">
                <a16:creationId xmlns:a16="http://schemas.microsoft.com/office/drawing/2014/main" id="{471FFB84-609F-8A95-DF43-99CA5873E089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36358" y="6648620"/>
            <a:ext cx="460961" cy="416"/>
          </a:xfrm>
          <a:prstGeom prst="straightConnector1">
            <a:avLst/>
          </a:prstGeom>
          <a:noFill/>
          <a:ln w="28575" algn="ctr">
            <a:solidFill>
              <a:srgbClr val="10589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105895">
                      <a:alpha val="0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4139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DD2972-113E-17AF-FF4E-4EE676813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  <a:cs typeface="Arial" panose="020B0604020202020204" pitchFamily="34" charset="0"/>
              </a:rPr>
              <a:t>HFN styrelsemöte 231121, Zoom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F43D16-619B-2B11-341C-95977C591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551"/>
            <a:ext cx="8883316" cy="3732965"/>
          </a:xfrm>
        </p:spPr>
        <p:txBody>
          <a:bodyPr numCol="2" spcCol="720000"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Inledning och godkännande av dagordning samt val av justeringsperson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Föregående protokoll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Uppföljning kvartal I-III 2023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Fastställande av budget inför nästkommande år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Fastställande av verksamhet inför nästkommande år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Valberedningens förslag till val av styrelse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Styrelsens förslag till valberedning (</a:t>
            </a:r>
            <a:r>
              <a:rPr lang="sv-SE" sz="1600" i="1" dirty="0">
                <a:latin typeface="Amasis MT Pro" panose="02040504050005020304" pitchFamily="18" charset="0"/>
              </a:rPr>
              <a:t>beslutspunkt</a:t>
            </a:r>
            <a:r>
              <a:rPr lang="sv-SE" sz="1600" dirty="0">
                <a:latin typeface="Amasis MT Pro" panose="02040504050005020304" pitchFamily="18" charset="0"/>
              </a:rPr>
              <a:t>)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Medlemsstatus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Medlemsansökan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Verksamhetsrapportering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Kurser/seminarier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Intern workshop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Webbinarier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Vetenskapliga frågor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Information om konferenser, kurser och seminarier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Forskning och forskningsansökningar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Information om utlysningar av forsknings-/projektmedel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Övrigt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Mötet avslutas</a:t>
            </a:r>
          </a:p>
        </p:txBody>
      </p:sp>
    </p:spTree>
    <p:extLst>
      <p:ext uri="{BB962C8B-B14F-4D97-AF65-F5344CB8AC3E}">
        <p14:creationId xmlns:p14="http://schemas.microsoft.com/office/powerpoint/2010/main" val="73418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5AFDD7-B62F-01AC-38BE-0D976088E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Uppföljning kvartal I-III 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5B2E42-E1FF-9F69-9D3A-962DC4724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379537"/>
            <a:ext cx="3743325" cy="2828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C80D82-B516-2489-2833-8CF905069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7975" y="1341437"/>
            <a:ext cx="3676650" cy="28670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1BFCF3-4184-37DB-1C7E-A4D9DC4B21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5925" y="1341437"/>
            <a:ext cx="3743325" cy="28479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A54BF06-1882-FB15-45B4-369241021255}"/>
              </a:ext>
            </a:extLst>
          </p:cNvPr>
          <p:cNvSpPr txBox="1"/>
          <p:nvPr/>
        </p:nvSpPr>
        <p:spPr>
          <a:xfrm>
            <a:off x="184335" y="4593233"/>
            <a:ext cx="57719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Värt att notera: </a:t>
            </a:r>
          </a:p>
          <a:p>
            <a:r>
              <a:rPr lang="sv-SE" dirty="0"/>
              <a:t>Q2: Saras resa </a:t>
            </a:r>
            <a:r>
              <a:rPr lang="sv-SE" dirty="0" err="1"/>
              <a:t>til</a:t>
            </a:r>
            <a:r>
              <a:rPr lang="sv-SE" dirty="0"/>
              <a:t> </a:t>
            </a:r>
            <a:r>
              <a:rPr lang="sv-SE" dirty="0" err="1"/>
              <a:t>HFC:s</a:t>
            </a:r>
            <a:r>
              <a:rPr lang="sv-SE" dirty="0"/>
              <a:t> vårmöte -13 000 kr</a:t>
            </a:r>
          </a:p>
          <a:p>
            <a:r>
              <a:rPr lang="sv-SE" dirty="0"/>
              <a:t>Q3: Utgifter för CRM (resor) men inga deltagaravgifter ännu</a:t>
            </a:r>
          </a:p>
        </p:txBody>
      </p:sp>
    </p:spTree>
    <p:extLst>
      <p:ext uri="{BB962C8B-B14F-4D97-AF65-F5344CB8AC3E}">
        <p14:creationId xmlns:p14="http://schemas.microsoft.com/office/powerpoint/2010/main" val="49135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5AFDD7-B62F-01AC-38BE-0D976088E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Sammanställning resultat 2015-2022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54BF06-1882-FB15-45B4-369241021255}"/>
              </a:ext>
            </a:extLst>
          </p:cNvPr>
          <p:cNvSpPr txBox="1"/>
          <p:nvPr/>
        </p:nvSpPr>
        <p:spPr>
          <a:xfrm>
            <a:off x="184335" y="4593233"/>
            <a:ext cx="21748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Värt att notera: </a:t>
            </a:r>
          </a:p>
          <a:p>
            <a:r>
              <a:rPr lang="sv-SE" dirty="0"/>
              <a:t>2020-2021: Covid19</a:t>
            </a:r>
          </a:p>
          <a:p>
            <a:r>
              <a:rPr lang="sv-SE" dirty="0"/>
              <a:t>2022: 24-årsjubileum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D9600C-E7F5-D98D-852C-417535BD8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59" y="1786918"/>
            <a:ext cx="11623482" cy="21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2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B879C5F5-CD18-7BD6-3F90-2D0B7C9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Fastställande av verksamhet inför nästkommande år</a:t>
            </a:r>
          </a:p>
        </p:txBody>
      </p:sp>
      <p:graphicFrame>
        <p:nvGraphicFramePr>
          <p:cNvPr id="2" name="Platshållare för innehåll 1">
            <a:extLst>
              <a:ext uri="{FF2B5EF4-FFF2-40B4-BE49-F238E27FC236}">
                <a16:creationId xmlns:a16="http://schemas.microsoft.com/office/drawing/2014/main" id="{1C6D9708-D8C8-E09C-AB6F-1F9606263A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705323"/>
              </p:ext>
            </p:extLst>
          </p:nvPr>
        </p:nvGraphicFramePr>
        <p:xfrm>
          <a:off x="1190457" y="1925579"/>
          <a:ext cx="7400090" cy="3190240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842633">
                  <a:extLst>
                    <a:ext uri="{9D8B030D-6E8A-4147-A177-3AD203B41FA5}">
                      <a16:colId xmlns:a16="http://schemas.microsoft.com/office/drawing/2014/main" val="3590006284"/>
                    </a:ext>
                  </a:extLst>
                </a:gridCol>
                <a:gridCol w="1066730">
                  <a:extLst>
                    <a:ext uri="{9D8B030D-6E8A-4147-A177-3AD203B41FA5}">
                      <a16:colId xmlns:a16="http://schemas.microsoft.com/office/drawing/2014/main" val="3953410648"/>
                    </a:ext>
                  </a:extLst>
                </a:gridCol>
                <a:gridCol w="1652454">
                  <a:extLst>
                    <a:ext uri="{9D8B030D-6E8A-4147-A177-3AD203B41FA5}">
                      <a16:colId xmlns:a16="http://schemas.microsoft.com/office/drawing/2014/main" val="1308786388"/>
                    </a:ext>
                  </a:extLst>
                </a:gridCol>
                <a:gridCol w="1738323">
                  <a:extLst>
                    <a:ext uri="{9D8B030D-6E8A-4147-A177-3AD203B41FA5}">
                      <a16:colId xmlns:a16="http://schemas.microsoft.com/office/drawing/2014/main" val="144296225"/>
                    </a:ext>
                  </a:extLst>
                </a:gridCol>
                <a:gridCol w="2099950">
                  <a:extLst>
                    <a:ext uri="{9D8B030D-6E8A-4147-A177-3AD203B41FA5}">
                      <a16:colId xmlns:a16="http://schemas.microsoft.com/office/drawing/2014/main" val="42784554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Styrelsemöte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Medlemskollegiemöte</a:t>
                      </a:r>
                      <a:endParaRPr lang="sv-SE" sz="110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HFN-kurser/-seminarier</a:t>
                      </a:r>
                      <a:endParaRPr lang="sv-SE" sz="110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Intern workshop/ Webbinarier</a:t>
                      </a:r>
                      <a:endParaRPr lang="sv-SE" sz="110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263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10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Kvartal I</a:t>
                      </a:r>
                      <a:endParaRPr lang="sv-SE" sz="110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6/7 februari</a:t>
                      </a:r>
                    </a:p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  <a:ea typeface="Calibri" panose="020F0502020204030204" pitchFamily="34" charset="0"/>
                        </a:rPr>
                        <a:t>Chalmers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6/7 februari</a:t>
                      </a:r>
                    </a:p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  <a:ea typeface="Calibri" panose="020F0502020204030204" pitchFamily="34" charset="0"/>
                        </a:rPr>
                        <a:t>Chalmers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mars: </a:t>
                      </a:r>
                    </a:p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  <a:ea typeface="Calibri" panose="020F0502020204030204" pitchFamily="34" charset="0"/>
                        </a:rPr>
                        <a:t>Studiebesök</a:t>
                      </a:r>
                    </a:p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  <a:ea typeface="Calibri" panose="020F0502020204030204" pitchFamily="34" charset="0"/>
                        </a:rPr>
                        <a:t>Pliktverket /Lunds Universitet 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16 januari</a:t>
                      </a:r>
                    </a:p>
                    <a:p>
                      <a:r>
                        <a:rPr lang="sv-SE" sz="1100" dirty="0" err="1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Webbinarium</a:t>
                      </a: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 Navarro</a:t>
                      </a:r>
                    </a:p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februari/mars</a:t>
                      </a:r>
                    </a:p>
                    <a:p>
                      <a:r>
                        <a:rPr lang="sv-SE" sz="1100" dirty="0" err="1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webbinarium</a:t>
                      </a: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?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426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10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Kvartal II</a:t>
                      </a:r>
                      <a:endParaRPr lang="sv-SE" sz="110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maj</a:t>
                      </a:r>
                    </a:p>
                    <a:p>
                      <a:pPr marL="0" algn="l" defTabSz="914400" rtl="0" eaLnBrk="1" latinLnBrk="0" hangingPunct="1"/>
                      <a:r>
                        <a:rPr lang="sv-SE" sz="1100" kern="12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  <a:ea typeface="+mn-ea"/>
                          <a:cs typeface="+mn-cs"/>
                        </a:rPr>
                        <a:t>Medie- och informationsteknik?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maj</a:t>
                      </a:r>
                    </a:p>
                    <a:p>
                      <a:pPr marL="0" algn="l" defTabSz="914400" rtl="0" eaLnBrk="1" latinLnBrk="0" hangingPunct="1"/>
                      <a:r>
                        <a:rPr lang="sv-SE" sz="1100" kern="12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  <a:ea typeface="+mn-ea"/>
                          <a:cs typeface="+mn-cs"/>
                        </a:rPr>
                        <a:t>Medie- och informationsteknik?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april</a:t>
                      </a:r>
                    </a:p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  <a:ea typeface="Calibri" panose="020F0502020204030204" pitchFamily="34" charset="0"/>
                        </a:rPr>
                        <a:t>AI kurs i Ljungbyhed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48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10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Kvartal III</a:t>
                      </a:r>
                      <a:endParaRPr lang="sv-SE" sz="110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september/oktober</a:t>
                      </a:r>
                    </a:p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kurs?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augusti</a:t>
                      </a:r>
                    </a:p>
                    <a:p>
                      <a:r>
                        <a:rPr lang="sv-SE" sz="1100" dirty="0" err="1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webbinarium</a:t>
                      </a: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?</a:t>
                      </a:r>
                    </a:p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september</a:t>
                      </a:r>
                    </a:p>
                    <a:p>
                      <a:r>
                        <a:rPr lang="sv-SE" sz="1100" dirty="0" err="1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webbinarium</a:t>
                      </a: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?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144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10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Kvartal IV</a:t>
                      </a:r>
                      <a:endParaRPr lang="sv-SE" sz="110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november</a:t>
                      </a:r>
                    </a:p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plats?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november</a:t>
                      </a:r>
                    </a:p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plats?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november/december</a:t>
                      </a:r>
                    </a:p>
                    <a:p>
                      <a:r>
                        <a:rPr lang="sv-SE" sz="110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CRM-seminarium</a:t>
                      </a:r>
                      <a:endParaRPr lang="sv-SE" sz="110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november/december</a:t>
                      </a:r>
                    </a:p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  <a:latin typeface="Amasis MT Pro" panose="02040504050005020304" pitchFamily="18" charset="0"/>
                        </a:rPr>
                        <a:t>Intern workshop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Amasis MT Pro" panose="020405040500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3033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652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F2BA22-D0F3-3516-0636-D5BA8A792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Medlemsstatus/Medlemsansökan</a:t>
            </a: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C29E5D-C7B4-8480-668D-092C1C60A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846"/>
            <a:ext cx="10515600" cy="4351338"/>
          </a:xfrm>
        </p:spPr>
        <p:txBody>
          <a:bodyPr numCol="2">
            <a:normAutofit fontScale="62500" lnSpcReduction="20000"/>
          </a:bodyPr>
          <a:lstStyle/>
          <a:p>
            <a:r>
              <a:rPr lang="sv-SE" dirty="0">
                <a:latin typeface="Amasis MT Pro" panose="02040504050005020304" pitchFamily="18" charset="0"/>
              </a:rPr>
              <a:t>Chalmers Tekniska Högskola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Design och Human Factors</a:t>
            </a:r>
          </a:p>
          <a:p>
            <a:r>
              <a:rPr lang="sv-SE" dirty="0">
                <a:latin typeface="Amasis MT Pro" panose="02040504050005020304" pitchFamily="18" charset="0"/>
              </a:rPr>
              <a:t>Försvarets Materielverk</a:t>
            </a:r>
          </a:p>
          <a:p>
            <a:r>
              <a:rPr lang="sv-SE" dirty="0">
                <a:latin typeface="Amasis MT Pro" panose="02040504050005020304" pitchFamily="18" charset="0"/>
              </a:rPr>
              <a:t>Försvarsmakten</a:t>
            </a:r>
          </a:p>
          <a:p>
            <a:r>
              <a:rPr lang="sv-SE" dirty="0">
                <a:latin typeface="Amasis MT Pro" panose="02040504050005020304" pitchFamily="18" charset="0"/>
              </a:rPr>
              <a:t>Kungliga Tekniska Högskolan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Industriell management</a:t>
            </a:r>
          </a:p>
          <a:p>
            <a:r>
              <a:rPr lang="sv-SE" dirty="0">
                <a:latin typeface="Amasis MT Pro" panose="02040504050005020304" pitchFamily="18" charset="0"/>
              </a:rPr>
              <a:t>Linköpings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Produktrealisering</a:t>
            </a:r>
          </a:p>
          <a:p>
            <a:r>
              <a:rPr lang="sv-SE" dirty="0">
                <a:latin typeface="Amasis MT Pro" panose="02040504050005020304" pitchFamily="18" charset="0"/>
              </a:rPr>
              <a:t>Linköpings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Medie- och informationsteknik</a:t>
            </a:r>
          </a:p>
          <a:p>
            <a:r>
              <a:rPr lang="sv-SE" dirty="0">
                <a:latin typeface="Amasis MT Pro" panose="02040504050005020304" pitchFamily="18" charset="0"/>
              </a:rPr>
              <a:t>Linköpings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Institutionen för datavetenskap</a:t>
            </a:r>
          </a:p>
          <a:p>
            <a:r>
              <a:rPr lang="sv-SE" dirty="0">
                <a:latin typeface="Amasis MT Pro" panose="02040504050005020304" pitchFamily="18" charset="0"/>
              </a:rPr>
              <a:t>LFV</a:t>
            </a:r>
          </a:p>
          <a:p>
            <a:r>
              <a:rPr lang="sv-SE" dirty="0">
                <a:latin typeface="Amasis MT Pro" panose="02040504050005020304" pitchFamily="18" charset="0"/>
              </a:rPr>
              <a:t>Lunds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Change at </a:t>
            </a:r>
            <a:r>
              <a:rPr lang="sv-SE" dirty="0" err="1">
                <a:latin typeface="Amasis MT Pro" panose="02040504050005020304" pitchFamily="18" charset="0"/>
              </a:rPr>
              <a:t>work</a:t>
            </a:r>
            <a:endParaRPr lang="sv-SE" dirty="0">
              <a:latin typeface="Amasis MT Pro" panose="02040504050005020304" pitchFamily="18" charset="0"/>
            </a:endParaRPr>
          </a:p>
          <a:p>
            <a:r>
              <a:rPr lang="sv-SE" dirty="0">
                <a:latin typeface="Amasis MT Pro" panose="02040504050005020304" pitchFamily="18" charset="0"/>
              </a:rPr>
              <a:t>Lunds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Trafikflyghögskolan</a:t>
            </a:r>
          </a:p>
          <a:p>
            <a:r>
              <a:rPr lang="sv-SE" dirty="0">
                <a:latin typeface="Amasis MT Pro" panose="02040504050005020304" pitchFamily="18" charset="0"/>
              </a:rPr>
              <a:t>MTO Säkerhet AB</a:t>
            </a:r>
          </a:p>
          <a:p>
            <a:r>
              <a:rPr lang="sv-SE" dirty="0">
                <a:latin typeface="Amasis MT Pro" panose="02040504050005020304" pitchFamily="18" charset="0"/>
              </a:rPr>
              <a:t>Saab Aeronautics</a:t>
            </a:r>
          </a:p>
          <a:p>
            <a:r>
              <a:rPr lang="sv-SE" dirty="0">
                <a:latin typeface="Amasis MT Pro" panose="02040504050005020304" pitchFamily="18" charset="0"/>
              </a:rPr>
              <a:t>Saab Kockums</a:t>
            </a:r>
          </a:p>
          <a:p>
            <a:r>
              <a:rPr lang="sv-SE" dirty="0">
                <a:latin typeface="Amasis MT Pro" panose="02040504050005020304" pitchFamily="18" charset="0"/>
              </a:rPr>
              <a:t>Sjöfartsverket</a:t>
            </a:r>
          </a:p>
          <a:p>
            <a:r>
              <a:rPr lang="sv-SE" dirty="0">
                <a:latin typeface="Amasis MT Pro" panose="02040504050005020304" pitchFamily="18" charset="0"/>
              </a:rPr>
              <a:t>Strålsäkerhetsmyndigheten</a:t>
            </a:r>
          </a:p>
          <a:p>
            <a:r>
              <a:rPr lang="sv-SE" dirty="0">
                <a:latin typeface="Amasis MT Pro" panose="02040504050005020304" pitchFamily="18" charset="0"/>
              </a:rPr>
              <a:t>Trafikverket</a:t>
            </a:r>
          </a:p>
          <a:p>
            <a:r>
              <a:rPr lang="sv-SE" dirty="0">
                <a:latin typeface="Amasis MT Pro" panose="02040504050005020304" pitchFamily="18" charset="0"/>
              </a:rPr>
              <a:t>Transportstyrelsen</a:t>
            </a:r>
          </a:p>
          <a:p>
            <a:r>
              <a:rPr lang="sv-SE" dirty="0">
                <a:latin typeface="Amasis MT Pro" panose="02040504050005020304" pitchFamily="18" charset="0"/>
              </a:rPr>
              <a:t>Uppsala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Institutionen för informationsteknologi</a:t>
            </a:r>
          </a:p>
          <a:p>
            <a:endParaRPr lang="sv-SE" dirty="0">
              <a:latin typeface="Amasis MT Pro" panose="02040504050005020304" pitchFamily="18" charset="0"/>
            </a:endParaRPr>
          </a:p>
          <a:p>
            <a:r>
              <a:rPr lang="sv-SE" dirty="0">
                <a:latin typeface="Amasis MT Pro" panose="02040504050005020304" pitchFamily="18" charset="0"/>
              </a:rPr>
              <a:t>Diskussioner pågår med </a:t>
            </a:r>
            <a:r>
              <a:rPr lang="sv-SE" dirty="0" err="1">
                <a:latin typeface="Amasis MT Pro" panose="02040504050005020304" pitchFamily="18" charset="0"/>
              </a:rPr>
              <a:t>Rise</a:t>
            </a:r>
            <a:r>
              <a:rPr lang="sv-SE" dirty="0">
                <a:latin typeface="Amasis MT Pro" panose="02040504050005020304" pitchFamily="18" charset="0"/>
              </a:rPr>
              <a:t>, VTI, Surveillance</a:t>
            </a:r>
            <a:endParaRPr lang="sv-SE" dirty="0">
              <a:highlight>
                <a:srgbClr val="FFFF00"/>
              </a:highlight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102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060F00-BCB2-D43B-1B4A-C0A04B191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Verksamhetsrapportering</a:t>
            </a: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E4457F-AE2E-8A65-ABD6-25739F2E3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>
                <a:latin typeface="Amasis MT Pro" panose="02040504050005020304" pitchFamily="18" charset="0"/>
              </a:rPr>
              <a:t>Kurser/seminarier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Intern workshop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Webbinarier</a:t>
            </a:r>
          </a:p>
        </p:txBody>
      </p:sp>
    </p:spTree>
    <p:extLst>
      <p:ext uri="{BB962C8B-B14F-4D97-AF65-F5344CB8AC3E}">
        <p14:creationId xmlns:p14="http://schemas.microsoft.com/office/powerpoint/2010/main" val="1059996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B4A327-D232-1EA8-5DC0-6E5ADB8F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Vetenskapliga frågor</a:t>
            </a: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7D76FE-255F-D61C-46FE-AE2F6B4B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>
                <a:latin typeface="Amasis MT Pro" panose="02040504050005020304" pitchFamily="18" charset="0"/>
              </a:rPr>
              <a:t>Information om konferenser, kurser och seminarier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Forskning och forskningsansökningar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Information om utlysningar av forsknings-/projektmedel</a:t>
            </a:r>
          </a:p>
        </p:txBody>
      </p:sp>
    </p:spTree>
    <p:extLst>
      <p:ext uri="{BB962C8B-B14F-4D97-AF65-F5344CB8AC3E}">
        <p14:creationId xmlns:p14="http://schemas.microsoft.com/office/powerpoint/2010/main" val="183944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160643-E1B2-066C-1A05-875B2C1F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Övrigt</a:t>
            </a:r>
            <a:endParaRPr lang="sv-SE" sz="2400" dirty="0"/>
          </a:p>
        </p:txBody>
      </p:sp>
      <p:sp>
        <p:nvSpPr>
          <p:cNvPr id="4" name="Platshållare för innehåll 8">
            <a:extLst>
              <a:ext uri="{FF2B5EF4-FFF2-40B4-BE49-F238E27FC236}">
                <a16:creationId xmlns:a16="http://schemas.microsoft.com/office/drawing/2014/main" id="{87931BA3-9E53-9ED8-394F-C6DEABC87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Amasis MT Pro" panose="02040504050005020304" pitchFamily="18" charset="0"/>
              </a:rPr>
              <a:t>Motion från valberedningen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Utvärdering medlemsavgifter/antal friplatser/kursavgifter (utifrån ekonomisk översikt de senaste 5 åren)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Vetenskapliga ledarens roll (uppföljning från styrelsemötet 230209)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Minnesträd för Martina</a:t>
            </a:r>
          </a:p>
        </p:txBody>
      </p:sp>
    </p:spTree>
    <p:extLst>
      <p:ext uri="{BB962C8B-B14F-4D97-AF65-F5344CB8AC3E}">
        <p14:creationId xmlns:p14="http://schemas.microsoft.com/office/powerpoint/2010/main" val="390851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yrelsemöte mall" id="{9691A14E-89AE-4993-9259-1E6E23EA6696}" vid="{2D22C7E9-DDD3-44D7-B30E-9C28954B8C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Styrelsemöte mall</Template>
  <TotalTime>30</TotalTime>
  <Words>334</Words>
  <Application>Microsoft Office PowerPoint</Application>
  <PresentationFormat>Widescreen</PresentationFormat>
  <Paragraphs>114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Amasis MT Pro</vt:lpstr>
      <vt:lpstr>Amasis MT Pro Medium</vt:lpstr>
      <vt:lpstr>Arial</vt:lpstr>
      <vt:lpstr>Calibri</vt:lpstr>
      <vt:lpstr>Calibri Light</vt:lpstr>
      <vt:lpstr>Office-tema</vt:lpstr>
      <vt:lpstr>HFN styrelsemöte 231121, Zoom</vt:lpstr>
      <vt:lpstr>Uppföljning kvartal I-III 2023</vt:lpstr>
      <vt:lpstr>Sammanställning resultat 2015-2022</vt:lpstr>
      <vt:lpstr>Fastställande av verksamhet inför nästkommande år</vt:lpstr>
      <vt:lpstr>Medlemsstatus/Medlemsansökan</vt:lpstr>
      <vt:lpstr>Verksamhetsrapportering</vt:lpstr>
      <vt:lpstr>Vetenskapliga frågor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HFN styrelsemöte 231121, Zoom</dc:title>
  <dc:creator>Elin Montecinos</dc:creator>
  <cp:lastModifiedBy>Sara Thor</cp:lastModifiedBy>
  <cp:revision>4</cp:revision>
  <dcterms:created xsi:type="dcterms:W3CDTF">2023-11-08T09:47:02Z</dcterms:created>
  <dcterms:modified xsi:type="dcterms:W3CDTF">2023-11-19T15:49:10Z</dcterms:modified>
</cp:coreProperties>
</file>